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55" r:id="rId2"/>
    <p:sldId id="883" r:id="rId3"/>
    <p:sldId id="884" r:id="rId4"/>
    <p:sldId id="370" r:id="rId5"/>
    <p:sldId id="279" r:id="rId6"/>
    <p:sldId id="354" r:id="rId7"/>
    <p:sldId id="283" r:id="rId8"/>
    <p:sldId id="361" r:id="rId9"/>
    <p:sldId id="362" r:id="rId10"/>
    <p:sldId id="882" r:id="rId11"/>
    <p:sldId id="270" r:id="rId12"/>
    <p:sldId id="878" r:id="rId13"/>
    <p:sldId id="879" r:id="rId14"/>
    <p:sldId id="359" r:id="rId15"/>
    <p:sldId id="368" r:id="rId16"/>
    <p:sldId id="363" r:id="rId17"/>
    <p:sldId id="372" r:id="rId18"/>
    <p:sldId id="371" r:id="rId19"/>
    <p:sldId id="356" r:id="rId20"/>
    <p:sldId id="357" r:id="rId21"/>
    <p:sldId id="358" r:id="rId22"/>
    <p:sldId id="366" r:id="rId23"/>
    <p:sldId id="373" r:id="rId24"/>
    <p:sldId id="3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/>
    <p:restoredTop sz="94700"/>
  </p:normalViewPr>
  <p:slideViewPr>
    <p:cSldViewPr snapToGrid="0" snapToObjects="1">
      <p:cViewPr varScale="1">
        <p:scale>
          <a:sx n="106" d="100"/>
          <a:sy n="106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CAEC6-9CDD-B946-8F7D-B12C47C9389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70150-3873-084E-A222-315BDD4EF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78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is becoming more prevalent in weather forecasting as an alternative means to leverage the numerous and vast datasets that dynamical models produce</a:t>
            </a:r>
          </a:p>
          <a:p>
            <a:r>
              <a:rPr lang="en-US" dirty="0"/>
              <a:t>As one example, there are now (that we know of) three separate ML systems that forecast severe weather by emulating Storm Prediction Center outlooks </a:t>
            </a:r>
          </a:p>
          <a:p>
            <a:r>
              <a:rPr lang="en-US" dirty="0"/>
              <a:t>These are based on the HREF, HRRR, and GEFS (</a:t>
            </a:r>
            <a:r>
              <a:rPr lang="en-US" dirty="0" err="1"/>
              <a:t>loken</a:t>
            </a:r>
            <a:r>
              <a:rPr lang="en-US" dirty="0"/>
              <a:t>, </a:t>
            </a:r>
            <a:r>
              <a:rPr lang="en-US" dirty="0" err="1"/>
              <a:t>Sobash</a:t>
            </a:r>
            <a:r>
              <a:rPr lang="en-US" dirty="0"/>
              <a:t>, Hill)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4FB14-25DC-FC4A-8F68-8C57F37DBE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5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reasons these types of systems are being pursued is the operational benefit that might be incurred</a:t>
            </a:r>
          </a:p>
          <a:p>
            <a:r>
              <a:rPr lang="en-US" dirty="0"/>
              <a:t>In Hill et al. 2020, SPC outlooks and RF-based forecasts of severe weather (individual hazards as well as aggregate hazards) were evaluated against one another. </a:t>
            </a:r>
          </a:p>
          <a:p>
            <a:r>
              <a:rPr lang="en-US" dirty="0"/>
              <a:t>One important outcome of that work was that a combination of SPC and RF outlooks (i.e., blend) often outperformed either individual component</a:t>
            </a:r>
          </a:p>
          <a:p>
            <a:pPr lvl="1"/>
            <a:r>
              <a:rPr lang="en-US" dirty="0"/>
              <a:t>In other words, the incorporation (in our example a statistical manner) of ML-based guidance was improving upon the human forecasts</a:t>
            </a:r>
          </a:p>
          <a:p>
            <a:r>
              <a:rPr lang="en-US" dirty="0"/>
              <a:t>One additional outcome, that motivates the rest of this presentation, is the benefit was that was seen beyond day 1</a:t>
            </a:r>
          </a:p>
          <a:p>
            <a:pPr lvl="1"/>
            <a:r>
              <a:rPr lang="en-US" dirty="0"/>
              <a:t>ML forecasts (and the blends) were improved at days 2 and 3 over SPC outlooks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4FB14-25DC-FC4A-8F68-8C57F37DBE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1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3D30-836D-A84C-A3ED-D2B406E4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DEA39-CA1D-A346-8715-0C5D5FB76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E1D32-230F-2A4C-8B51-E9340A94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F601D-0E83-F240-9F7F-5C57B5F8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CEA5-B530-0E47-BD03-ADED823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9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87D0-E9C1-264E-9593-8FCBF181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B352D-0CEB-2A4C-A128-83A27DE59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E2334-00A0-5347-88C9-E8F17EC1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E3C33-6CF8-1E4D-A344-8C6CE5D8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7B72D-5030-8F4F-8B7C-40028099F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38E4-83C2-0D48-91B3-D31BC566A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BA462-BFB5-444D-B098-2BB831080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6EED1-9245-6747-AC56-0FE0B672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B2204-523C-9F4F-B737-4E7DCA02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77034-9EBB-8F49-AD45-B2873980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2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9DDD-DD3E-6443-A4E3-89F179D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413A8-675A-574C-BA28-89F382A2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6A8C-896E-064B-9533-A5F2C4A4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3A886-ED7F-904A-812D-CA760846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98019-E2E2-734F-8AC0-7DD79B73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8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15B2-6F5A-2F40-8D00-4468D9E1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84A28-01D8-9943-908C-9B2A25638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FEEA4-CE25-E148-B9EC-BECFAE4C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3ABDF-94D6-E344-9DA9-F524F6E6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00747-00D5-4242-ABEE-67A168F0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D8BF-D90F-BD42-BE51-EEF7AF65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3824A-4ED4-2C4D-B231-0E7089D30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44E2C-01C8-3049-AA9E-3CCE73054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84F82-A06D-8242-8DFB-83E20139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C0BAE-A3A1-C546-BF51-C2250494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723E5-A7AF-C147-8BB4-2EBCA966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1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235-82A6-D549-AB07-55FCA051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60A5-4EBE-904A-B2FC-C60AE2565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D2771-EDE2-7A45-B5DB-0FE3F1944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D9B5B-17F9-C94F-9FEC-C919B68DB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C7EE1-708C-C344-A91F-A16B30BAE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D16652-345C-5C40-8BB7-1F81F436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D20A6-9644-244F-98BD-42F8024AE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15755-41A7-1045-B1D6-C8AF404E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1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B3BC-0407-CE4A-8B75-33BB2984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EE8FD-8EF0-DD4C-8DB9-5F9E5A04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AC915-3325-0443-8E91-09F0CFC6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370F1-DD6E-F648-B77F-9AB6BE83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2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1D96F-89AC-8A4D-A0AE-F4BDE77F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D16EA-1207-2742-A5BB-BC097A7A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C87B-FF26-BF4F-A2DF-CAAE0383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7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FA71-750B-CE47-912C-8ABB8B54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B092E-C9B8-3C4C-BA7E-95A80973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46219-5DB4-7B46-BCFF-6AC75C21E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DB15D-97F6-FB47-B02D-48144F60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DBD65-DB23-7846-A87F-24849FEA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9EF69-3CB4-C547-8880-F6E75EF4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D476-78DC-BF47-AD53-3B416233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5ED88F-3453-3F4D-A32C-851ECCEA14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79AFC-157D-2646-8F4A-CB2F0568E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B01EF-6986-B243-9F74-C46B0594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FC97E-6147-7D4D-8649-76EEBB70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B69AC-B94C-6F48-8C54-B08DE1CA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5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CA976-C198-094F-BE82-B877E70C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25432-80C1-2F49-9572-74AA7EFAD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95B59-CDB9-5847-8991-87C4E889E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F437A-1E12-2E46-BF13-258E80E2008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7E02-92EF-C74D-95C3-B6EAF3707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537BD-4C97-644A-BDE4-1778D27AA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25F3-BAA0-2E4D-B660-27975D2E3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7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wt.nssl.noaa.gov/sfe_viewer/2021/outlook_verification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m10.safelinks.protection.outlook.com/?url=https%3A%2F%2Fhwt.nssl.noaa.gov%2Fsfe%2F2021%2Fdocs%2FHWT_SFE_2021_Prelim_Findings_FINAL.pdf&amp;data=04%7C01%7Cruss.schumacher%40colostate.edu%7C1d1edf98ec574fee80dd08d96e1cbea7%7Cafb58802ff7a4bb1ab21367ff2ecfc8b%7C0%7C0%7C637661892722938581%7CUnknown%7CTWFpbGZsb3d8eyJWIjoiMC4wLjAwMDAiLCJQIjoiV2luMzIiLCJBTiI6Ik1haWwiLCJXVCI6Mn0%3D%7C1000&amp;sdata=jNGmMDIrZ45tbEVomOl7AOafq84u8PK38iEeMGQDNAU%3D&amp;reserved=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aaron.hill@colostate.edu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mailto:aaron.hill@colostate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aaron.hill@colostate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2540-1E1F-CD4B-B252-7DCAB7B54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868" y="-20433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Probabilistic Predictions of Severe Weather with Machine Learning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672BDF1-E805-7F49-97A3-D4A4CF51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868" y="2557997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Aaron J. Hill and Russ S. Schumacher</a:t>
            </a:r>
          </a:p>
          <a:p>
            <a:pPr algn="l"/>
            <a:r>
              <a:rPr lang="en-US" dirty="0"/>
              <a:t>Colorado State University</a:t>
            </a:r>
          </a:p>
          <a:p>
            <a:pPr algn="l"/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A157ABA-2E0B-E242-9B8E-1191003E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490" y="3385878"/>
            <a:ext cx="2270609" cy="316411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EDCF17F-97ED-F346-B554-424ABFCB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533" y="3901135"/>
            <a:ext cx="2133599" cy="21335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EBE0C4-7FF1-C64F-BF3D-3752D05B4E74}"/>
              </a:ext>
            </a:extLst>
          </p:cNvPr>
          <p:cNvSpPr/>
          <p:nvPr/>
        </p:nvSpPr>
        <p:spPr>
          <a:xfrm>
            <a:off x="882868" y="6128688"/>
            <a:ext cx="2869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Columbia WFO Severe </a:t>
            </a:r>
            <a:r>
              <a:rPr lang="en-US" sz="1400" dirty="0" err="1"/>
              <a:t>Wx</a:t>
            </a:r>
            <a:r>
              <a:rPr lang="en-US" sz="1400" dirty="0"/>
              <a:t> Workshop</a:t>
            </a:r>
          </a:p>
          <a:p>
            <a:r>
              <a:rPr lang="en-US" sz="1400" dirty="0"/>
              <a:t>Tuesday March 29</a:t>
            </a:r>
            <a:r>
              <a:rPr lang="en-US" sz="1400" baseline="30000" dirty="0"/>
              <a:t>th</a:t>
            </a:r>
            <a:r>
              <a:rPr lang="en-US" sz="1400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32310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3BA6AA-970C-3E46-A078-9E6F853E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4" y="2555913"/>
            <a:ext cx="4976683" cy="104438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These forecasts were demonstrated and evaluated during the Hazardous Weather Testbed Spring Forecasting 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0DEF3-6B2C-264C-AEAE-589B8166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8AB2B-A42A-CB42-ABC1-90D38F31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7760" y="109290"/>
            <a:ext cx="7110806" cy="54615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B74880-C668-1B4F-B220-BF3BE334374C}"/>
              </a:ext>
            </a:extLst>
          </p:cNvPr>
          <p:cNvSpPr/>
          <p:nvPr/>
        </p:nvSpPr>
        <p:spPr>
          <a:xfrm>
            <a:off x="143434" y="6316465"/>
            <a:ext cx="7110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hlinkClick r:id="rId3"/>
              </a:rPr>
              <a:t>https://hwt.nssl.noaa.gov/sfe_viewer/2021/outlook_verification/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B61D1-1366-A14B-A502-05CF45886415}"/>
              </a:ext>
            </a:extLst>
          </p:cNvPr>
          <p:cNvSpPr txBox="1"/>
          <p:nvPr/>
        </p:nvSpPr>
        <p:spPr>
          <a:xfrm>
            <a:off x="4937760" y="5677592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Day-2 hail forecasts issued 15 May 2021, valid 16-17 May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124C3-100B-624E-B36B-ECD6BEE9ABDC}"/>
              </a:ext>
            </a:extLst>
          </p:cNvPr>
          <p:cNvSpPr txBox="1"/>
          <p:nvPr/>
        </p:nvSpPr>
        <p:spPr>
          <a:xfrm>
            <a:off x="4937760" y="5724144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Day-2 hail forecasts issued 15 May 2021, valid 16-17 May 2021</a:t>
            </a:r>
          </a:p>
        </p:txBody>
      </p:sp>
    </p:spTree>
    <p:extLst>
      <p:ext uri="{BB962C8B-B14F-4D97-AF65-F5344CB8AC3E}">
        <p14:creationId xmlns:p14="http://schemas.microsoft.com/office/powerpoint/2010/main" val="2684061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1168-E819-174D-B315-65396526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650" y="157070"/>
            <a:ext cx="9403080" cy="582799"/>
          </a:xfrm>
        </p:spPr>
        <p:txBody>
          <a:bodyPr/>
          <a:lstStyle/>
          <a:p>
            <a:r>
              <a:rPr lang="en-US" sz="3200" dirty="0"/>
              <a:t>Subjective evaluations by participants (1-10 scale)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4C4F9-8929-7647-9852-A04DD430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639" y="867282"/>
            <a:ext cx="6519291" cy="2742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B1B75-0D15-CF43-814F-1F3B16DF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3715360"/>
            <a:ext cx="5267928" cy="2750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2DCF33-22EF-9743-BCC8-2CF280AA1A50}"/>
              </a:ext>
            </a:extLst>
          </p:cNvPr>
          <p:cNvSpPr/>
          <p:nvPr/>
        </p:nvSpPr>
        <p:spPr>
          <a:xfrm>
            <a:off x="2183130" y="6466311"/>
            <a:ext cx="8484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n-ea"/>
                <a:cs typeface="+mn-cs"/>
                <a:hlinkClick r:id="rId4" tooltip="Original URL:&#10;https://hwt.nssl.noaa.gov/sfe/2021/docs/HWT_SFE_2021_Prelim_Findings_FINAL.pdf&#10;&#10;Click to follow link."/>
              </a:rPr>
              <a:t>https://hwt.nssl.noaa.gov/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706"/>
                </a:solidFill>
                <a:effectLst/>
                <a:uLnTx/>
                <a:uFillTx/>
                <a:latin typeface="inherit"/>
                <a:ea typeface="+mn-ea"/>
                <a:cs typeface="+mn-cs"/>
                <a:hlinkClick r:id="rId4" tooltip="Original URL:&#10;https://hwt.nssl.noaa.gov/sfe/2021/docs/HWT_SFE_2021_Prelim_Findings_FINAL.pdf&#10;&#10;Click to follow link."/>
              </a:rPr>
              <a:t>sfe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n-ea"/>
                <a:cs typeface="+mn-cs"/>
                <a:hlinkClick r:id="rId4" tooltip="Original URL:&#10;https://hwt.nssl.noaa.gov/sfe/2021/docs/HWT_SFE_2021_Prelim_Findings_FINAL.pdf&#10;&#10;Click to follow link."/>
              </a:rPr>
              <a:t>/2021/docs/HWT_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706"/>
                </a:solidFill>
                <a:effectLst/>
                <a:uLnTx/>
                <a:uFillTx/>
                <a:latin typeface="inherit"/>
                <a:ea typeface="+mn-ea"/>
                <a:cs typeface="+mn-cs"/>
                <a:hlinkClick r:id="rId4" tooltip="Original URL:&#10;https://hwt.nssl.noaa.gov/sfe/2021/docs/HWT_SFE_2021_Prelim_Findings_FINAL.pdf&#10;&#10;Click to follow link."/>
              </a:rPr>
              <a:t>SFE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n-ea"/>
                <a:cs typeface="+mn-cs"/>
                <a:hlinkClick r:id="rId4" tooltip="Original URL:&#10;https://hwt.nssl.noaa.gov/sfe/2021/docs/HWT_SFE_2021_Prelim_Findings_FINAL.pdf&#10;&#10;Click to follow link."/>
              </a:rPr>
              <a:t>_2021_Prelim_Findings_FINAL.pdf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1F42C-1455-A743-A2FC-4F8B0BFA1DCE}"/>
              </a:ext>
            </a:extLst>
          </p:cNvPr>
          <p:cNvSpPr/>
          <p:nvPr/>
        </p:nvSpPr>
        <p:spPr>
          <a:xfrm>
            <a:off x="259213" y="888786"/>
            <a:ext cx="389875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“For the set of tornadic days [for day 1 guidance], GEFS CSU performs the best with a mean skill score of 5.39 as compared to the other two methods, which have mean score values less than 4.8.”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7969F-1796-E143-B6D3-0E8492800BF0}"/>
              </a:ext>
            </a:extLst>
          </p:cNvPr>
          <p:cNvSpPr/>
          <p:nvPr/>
        </p:nvSpPr>
        <p:spPr>
          <a:xfrm>
            <a:off x="6994709" y="3936673"/>
            <a:ext cx="448101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[For day 1 hail guidance], “GEFS CSU received the greatest mean participant rating (6.32), followed by HRRR NCAR (5.51) and HREF/SREF (4.85; yellow violins in Fig. 6).”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F2111-DDC7-8E43-8328-9ACEE7FF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1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4520-0247-5F43-A13F-247D2F52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97" y="203553"/>
            <a:ext cx="10111316" cy="43927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Brier skill score comparison: day 2 wind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F3D48-18A0-6141-A4A8-809D3E0E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Schumacher: Severe weather guidance with machine learning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305EF-2526-AC4B-97C4-59763480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0D2FD-1DE6-8441-B8C8-847D37B9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89" y="950976"/>
            <a:ext cx="6013149" cy="4545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6F2CD-F5B3-3941-9EA3-8171FDC1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9464" y="950976"/>
            <a:ext cx="6016536" cy="4547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45543-E654-5347-BC1F-60B750AFA12D}"/>
              </a:ext>
            </a:extLst>
          </p:cNvPr>
          <p:cNvSpPr txBox="1"/>
          <p:nvPr/>
        </p:nvSpPr>
        <p:spPr>
          <a:xfrm>
            <a:off x="1877568" y="59740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SPC convective outlook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AFA8E-AF4B-CA40-A9E1-22A4E209DC51}"/>
              </a:ext>
            </a:extLst>
          </p:cNvPr>
          <p:cNvSpPr txBox="1"/>
          <p:nvPr/>
        </p:nvSpPr>
        <p:spPr>
          <a:xfrm>
            <a:off x="8084854" y="597408"/>
            <a:ext cx="128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CSU-MLP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B282A-AEAA-A04F-BBB1-E7D94F12EC35}"/>
              </a:ext>
            </a:extLst>
          </p:cNvPr>
          <p:cNvSpPr txBox="1"/>
          <p:nvPr/>
        </p:nvSpPr>
        <p:spPr>
          <a:xfrm>
            <a:off x="344092" y="5590413"/>
            <a:ext cx="1149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CSU-MLP showed higher skill, especially in the Great Lakes and northeast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85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4520-0247-5F43-A13F-247D2F52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97" y="203553"/>
            <a:ext cx="10111316" cy="43927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Brier skill score comparison: day 3 severe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F3D48-18A0-6141-A4A8-809D3E0E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Schumacher: Severe weather guidance with machine learning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305EF-2526-AC4B-97C4-59763480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0D2FD-1DE6-8441-B8C8-847D37B9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89" y="950976"/>
            <a:ext cx="6013149" cy="454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6F2CD-F5B3-3941-9EA3-8171FDC1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9464" y="950976"/>
            <a:ext cx="6016536" cy="454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45543-E654-5347-BC1F-60B750AFA12D}"/>
              </a:ext>
            </a:extLst>
          </p:cNvPr>
          <p:cNvSpPr txBox="1"/>
          <p:nvPr/>
        </p:nvSpPr>
        <p:spPr>
          <a:xfrm>
            <a:off x="1877568" y="59740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SPC convective outlook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AFA8E-AF4B-CA40-A9E1-22A4E209DC51}"/>
              </a:ext>
            </a:extLst>
          </p:cNvPr>
          <p:cNvSpPr txBox="1"/>
          <p:nvPr/>
        </p:nvSpPr>
        <p:spPr>
          <a:xfrm>
            <a:off x="8084854" y="597408"/>
            <a:ext cx="128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CSU-MLP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B282A-AEAA-A04F-BBB1-E7D94F12EC35}"/>
              </a:ext>
            </a:extLst>
          </p:cNvPr>
          <p:cNvSpPr txBox="1"/>
          <p:nvPr/>
        </p:nvSpPr>
        <p:spPr>
          <a:xfrm>
            <a:off x="344092" y="5590413"/>
            <a:ext cx="11490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CSU-MLP significantly more skillful on day 3: it takes a lot more swings, and hits some big home runs, at the expense of also some big misses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0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7729-87FF-6E47-A316-1FBF1B15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074"/>
            <a:ext cx="10515600" cy="1325563"/>
          </a:xfrm>
        </p:spPr>
        <p:txBody>
          <a:bodyPr/>
          <a:lstStyle/>
          <a:p>
            <a:r>
              <a:rPr lang="en-US" dirty="0"/>
              <a:t>Example Forecasts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886F3FB-EFA9-7E47-8E16-5DFC457CB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73" y="791649"/>
            <a:ext cx="11963654" cy="59818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4EE02A-D303-8540-8977-2166F406B811}"/>
              </a:ext>
            </a:extLst>
          </p:cNvPr>
          <p:cNvSpPr txBox="1"/>
          <p:nvPr/>
        </p:nvSpPr>
        <p:spPr>
          <a:xfrm>
            <a:off x="7266754" y="313041"/>
            <a:ext cx="463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Valid 1200 – 1200 UTC 12/10/21 – 12/11/21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C45D2-C5D8-F744-A517-94DF6B3679F3}"/>
              </a:ext>
            </a:extLst>
          </p:cNvPr>
          <p:cNvSpPr txBox="1"/>
          <p:nvPr/>
        </p:nvSpPr>
        <p:spPr>
          <a:xfrm>
            <a:off x="10419423" y="6541001"/>
            <a:ext cx="159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Hill et al. 2022, in prep</a:t>
            </a:r>
          </a:p>
        </p:txBody>
      </p:sp>
    </p:spTree>
    <p:extLst>
      <p:ext uri="{BB962C8B-B14F-4D97-AF65-F5344CB8AC3E}">
        <p14:creationId xmlns:p14="http://schemas.microsoft.com/office/powerpoint/2010/main" val="125024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4ADD88-11E9-3D4D-8699-295C483C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81" y="3840480"/>
            <a:ext cx="3887085" cy="3017520"/>
          </a:xfrm>
          <a:prstGeom prst="rect">
            <a:avLst/>
          </a:prstGeom>
        </p:spPr>
      </p:pic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00318A8C-B9E2-0446-917D-16FE85CB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18" y="3840480"/>
            <a:ext cx="3887085" cy="3017520"/>
          </a:xfrm>
          <a:prstGeom prst="rect">
            <a:avLst/>
          </a:prstGeom>
        </p:spPr>
      </p:pic>
      <p:pic>
        <p:nvPicPr>
          <p:cNvPr id="7" name="Picture 6" descr="Diagram, map&#10;&#10;Description automatically generated">
            <a:extLst>
              <a:ext uri="{FF2B5EF4-FFF2-40B4-BE49-F238E27FC236}">
                <a16:creationId xmlns:a16="http://schemas.microsoft.com/office/drawing/2014/main" id="{3C73D0C8-0E66-F44E-AF7C-3C0773713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80" y="822960"/>
            <a:ext cx="3887085" cy="301752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A72BF26-7131-0E42-8A5D-D93FAA56A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518" y="822960"/>
            <a:ext cx="3887085" cy="3017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6635C6E-9D8C-FE44-A924-B5D4D2EE553A}"/>
              </a:ext>
            </a:extLst>
          </p:cNvPr>
          <p:cNvSpPr txBox="1">
            <a:spLocks/>
          </p:cNvSpPr>
          <p:nvPr/>
        </p:nvSpPr>
        <p:spPr>
          <a:xfrm>
            <a:off x="838200" y="58058"/>
            <a:ext cx="10515600" cy="45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Frequency of occurrence day 4 forecasts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CE981-AF82-2442-B73F-C651DA3E8366}"/>
              </a:ext>
            </a:extLst>
          </p:cNvPr>
          <p:cNvSpPr txBox="1"/>
          <p:nvPr/>
        </p:nvSpPr>
        <p:spPr>
          <a:xfrm>
            <a:off x="2019277" y="1082603"/>
            <a:ext cx="11528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SPC &gt; 15%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A13D4-E38F-AB45-AD59-B9939623B42E}"/>
              </a:ext>
            </a:extLst>
          </p:cNvPr>
          <p:cNvSpPr txBox="1"/>
          <p:nvPr/>
        </p:nvSpPr>
        <p:spPr>
          <a:xfrm>
            <a:off x="2019277" y="4100123"/>
            <a:ext cx="11528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SPC &gt; 30%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32E3E-2560-064C-ABE1-4FE6CBAAC20E}"/>
              </a:ext>
            </a:extLst>
          </p:cNvPr>
          <p:cNvSpPr txBox="1"/>
          <p:nvPr/>
        </p:nvSpPr>
        <p:spPr>
          <a:xfrm>
            <a:off x="6743677" y="1082603"/>
            <a:ext cx="11817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CSU &gt; 15%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D9D39-981C-804B-B836-8F6F1D66D178}"/>
              </a:ext>
            </a:extLst>
          </p:cNvPr>
          <p:cNvSpPr txBox="1"/>
          <p:nvPr/>
        </p:nvSpPr>
        <p:spPr>
          <a:xfrm>
            <a:off x="6743677" y="4100123"/>
            <a:ext cx="11817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CSU &gt; 30%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914D2-E242-B249-9AF8-2C26C3150BB4}"/>
              </a:ext>
            </a:extLst>
          </p:cNvPr>
          <p:cNvSpPr txBox="1"/>
          <p:nvPr/>
        </p:nvSpPr>
        <p:spPr>
          <a:xfrm>
            <a:off x="43011" y="2243326"/>
            <a:ext cx="19203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October 2020 – 31 December 2021</a:t>
            </a:r>
          </a:p>
          <a:p>
            <a:endParaRPr lang="en-US" dirty="0"/>
          </a:p>
          <a:p>
            <a:r>
              <a:rPr lang="en-US" dirty="0"/>
              <a:t>FV3-GEFS became operational October 2020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E4C66-562E-5B43-9506-C096DEDEF766}"/>
              </a:ext>
            </a:extLst>
          </p:cNvPr>
          <p:cNvSpPr txBox="1"/>
          <p:nvPr/>
        </p:nvSpPr>
        <p:spPr>
          <a:xfrm>
            <a:off x="10419423" y="6541001"/>
            <a:ext cx="159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Hill et al. 2022, in prep</a:t>
            </a:r>
          </a:p>
        </p:txBody>
      </p:sp>
    </p:spTree>
    <p:extLst>
      <p:ext uri="{BB962C8B-B14F-4D97-AF65-F5344CB8AC3E}">
        <p14:creationId xmlns:p14="http://schemas.microsoft.com/office/powerpoint/2010/main" val="427580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BF0BD-6EAF-834B-995F-A9FCD2FC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349" y="1695198"/>
            <a:ext cx="4724400" cy="3314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5013E-9032-D64E-B8F8-9148A239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Skill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F8C47-3035-3C4C-B127-2E34B1A6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5198"/>
            <a:ext cx="4902200" cy="33147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C78A62-F259-8A45-912D-294C8C9D7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5611"/>
            <a:ext cx="10515600" cy="99135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54525-1B4F-DC4F-B092-4C990C6ED740}"/>
              </a:ext>
            </a:extLst>
          </p:cNvPr>
          <p:cNvSpPr txBox="1"/>
          <p:nvPr/>
        </p:nvSpPr>
        <p:spPr>
          <a:xfrm>
            <a:off x="2201779" y="1540044"/>
            <a:ext cx="26830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Brier Skill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147FA-223F-9543-A18B-FC1A8E3E9290}"/>
              </a:ext>
            </a:extLst>
          </p:cNvPr>
          <p:cNvSpPr txBox="1"/>
          <p:nvPr/>
        </p:nvSpPr>
        <p:spPr>
          <a:xfrm>
            <a:off x="7472278" y="1540044"/>
            <a:ext cx="26830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Area under the ROC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B5EA6-BD0F-6347-9BD1-8A05444D9BCD}"/>
              </a:ext>
            </a:extLst>
          </p:cNvPr>
          <p:cNvSpPr txBox="1"/>
          <p:nvPr/>
        </p:nvSpPr>
        <p:spPr>
          <a:xfrm flipH="1">
            <a:off x="1369718" y="5198836"/>
            <a:ext cx="9452564" cy="1328023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 skill extends (reasonably) out to day 6 for the CSU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 resolution (ROC area) naturally decreases with decreasing lead time; significant portion of resolution comes from low-probability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*Measuring SPC resolution with only two probabilistic categories is not comparable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261C27-1525-FE45-8C03-0983B8E7940D}"/>
              </a:ext>
            </a:extLst>
          </p:cNvPr>
          <p:cNvCxnSpPr/>
          <p:nvPr/>
        </p:nvCxnSpPr>
        <p:spPr>
          <a:xfrm flipH="1">
            <a:off x="7060864" y="1199015"/>
            <a:ext cx="121112" cy="1083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96C9F8-68DB-3E47-AA84-05B67BCA7511}"/>
              </a:ext>
            </a:extLst>
          </p:cNvPr>
          <p:cNvSpPr txBox="1"/>
          <p:nvPr/>
        </p:nvSpPr>
        <p:spPr>
          <a:xfrm>
            <a:off x="6824695" y="741827"/>
            <a:ext cx="36333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Uses 5, </a:t>
            </a:r>
            <a:r>
              <a:rPr lang="en-US" dirty="0">
                <a:solidFill>
                  <a:srgbClr val="FF0000"/>
                </a:solidFill>
              </a:rPr>
              <a:t>15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30</a:t>
            </a:r>
            <a:r>
              <a:rPr lang="en-US" dirty="0"/>
              <a:t>, 45, and 60% contours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83451-3DB0-014D-9FDA-290F90A147A0}"/>
              </a:ext>
            </a:extLst>
          </p:cNvPr>
          <p:cNvSpPr txBox="1"/>
          <p:nvPr/>
        </p:nvSpPr>
        <p:spPr>
          <a:xfrm>
            <a:off x="10419423" y="6541001"/>
            <a:ext cx="159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Hill et al. 2022, in prep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255B0-45EB-BF48-AA31-8800B28125AA}"/>
              </a:ext>
            </a:extLst>
          </p:cNvPr>
          <p:cNvSpPr txBox="1"/>
          <p:nvPr/>
        </p:nvSpPr>
        <p:spPr>
          <a:xfrm>
            <a:off x="252248" y="1376855"/>
            <a:ext cx="138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3: 0.09</a:t>
            </a:r>
          </a:p>
        </p:txBody>
      </p:sp>
    </p:spTree>
    <p:extLst>
      <p:ext uri="{BB962C8B-B14F-4D97-AF65-F5344CB8AC3E}">
        <p14:creationId xmlns:p14="http://schemas.microsoft.com/office/powerpoint/2010/main" val="405238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C069-6F4D-1B46-9224-6DFAB664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Learning…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C5FFF-AFEA-9444-B187-807FE85E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2" y="1690688"/>
            <a:ext cx="5600115" cy="232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D7E8BE-A6ED-624A-B92B-DE389047B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15" y="1690688"/>
            <a:ext cx="5600115" cy="232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8F789C-291B-C640-BA2B-3781680CD94B}"/>
              </a:ext>
            </a:extLst>
          </p:cNvPr>
          <p:cNvSpPr txBox="1"/>
          <p:nvPr/>
        </p:nvSpPr>
        <p:spPr>
          <a:xfrm flipH="1">
            <a:off x="6444576" y="4361017"/>
            <a:ext cx="5295992" cy="1940957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CSU RFs seem to benefit from frequently “swinging” at low-probability events (issuing low-probability forecasts)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busts still occur…the “why” is a critical research question </a:t>
            </a:r>
            <a:r>
              <a:rPr lang="en-US" dirty="0">
                <a:sym typeface="Wingdings" pitchFamily="2" charset="2"/>
              </a:rPr>
              <a:t> interpretability metrics</a:t>
            </a:r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939BB0E-9924-A64E-8B3A-EF72592D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0" y="4010944"/>
            <a:ext cx="5600117" cy="232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078E7-2379-E54A-8DD6-96B011AA1AA4}"/>
              </a:ext>
            </a:extLst>
          </p:cNvPr>
          <p:cNvSpPr txBox="1"/>
          <p:nvPr/>
        </p:nvSpPr>
        <p:spPr>
          <a:xfrm>
            <a:off x="2167916" y="4694076"/>
            <a:ext cx="8356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BSS: 0.238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7E453-0A32-564B-8272-AF733D8AFA41}"/>
              </a:ext>
            </a:extLst>
          </p:cNvPr>
          <p:cNvSpPr txBox="1"/>
          <p:nvPr/>
        </p:nvSpPr>
        <p:spPr>
          <a:xfrm>
            <a:off x="4885306" y="4755574"/>
            <a:ext cx="8356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BSS: 0.221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1CED-43FA-8E4B-A98F-686858EA0079}"/>
              </a:ext>
            </a:extLst>
          </p:cNvPr>
          <p:cNvSpPr txBox="1"/>
          <p:nvPr/>
        </p:nvSpPr>
        <p:spPr>
          <a:xfrm>
            <a:off x="2090202" y="2096821"/>
            <a:ext cx="8356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BSS: 0.303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F782F-41C0-EC4C-930A-BB7201962FD3}"/>
              </a:ext>
            </a:extLst>
          </p:cNvPr>
          <p:cNvSpPr txBox="1"/>
          <p:nvPr/>
        </p:nvSpPr>
        <p:spPr>
          <a:xfrm>
            <a:off x="4885305" y="2158319"/>
            <a:ext cx="87965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BSS: -0.054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9BAA8-63D1-1847-A55F-E18049716FAC}"/>
              </a:ext>
            </a:extLst>
          </p:cNvPr>
          <p:cNvSpPr txBox="1"/>
          <p:nvPr/>
        </p:nvSpPr>
        <p:spPr>
          <a:xfrm>
            <a:off x="7620000" y="3090503"/>
            <a:ext cx="8356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BSS: 0.046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EAAFC-2256-4A4B-BD6C-A2C27DFC3604}"/>
              </a:ext>
            </a:extLst>
          </p:cNvPr>
          <p:cNvSpPr txBox="1"/>
          <p:nvPr/>
        </p:nvSpPr>
        <p:spPr>
          <a:xfrm>
            <a:off x="10474146" y="3152001"/>
            <a:ext cx="87965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BSS: -0.028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71202-BC78-6841-AFCD-ECA1992914E7}"/>
              </a:ext>
            </a:extLst>
          </p:cNvPr>
          <p:cNvSpPr txBox="1"/>
          <p:nvPr/>
        </p:nvSpPr>
        <p:spPr>
          <a:xfrm>
            <a:off x="420361" y="1975097"/>
            <a:ext cx="5969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Day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2768B-971E-C447-8692-E5566A507E4D}"/>
              </a:ext>
            </a:extLst>
          </p:cNvPr>
          <p:cNvSpPr txBox="1"/>
          <p:nvPr/>
        </p:nvSpPr>
        <p:spPr>
          <a:xfrm>
            <a:off x="420361" y="4301820"/>
            <a:ext cx="5969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Day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B529B-9F05-4241-B722-4002307B3C40}"/>
              </a:ext>
            </a:extLst>
          </p:cNvPr>
          <p:cNvSpPr txBox="1"/>
          <p:nvPr/>
        </p:nvSpPr>
        <p:spPr>
          <a:xfrm>
            <a:off x="6367854" y="1976560"/>
            <a:ext cx="59698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407841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C069-6F4D-1B46-9224-6DFAB664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Learning…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7CC07E-D430-A847-BFF2-4AC906AE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1" y="1383631"/>
            <a:ext cx="10948737" cy="54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802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D321-282D-5E4F-B4A9-6BEDAC00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CAE Area Examples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A7129-33CA-2F44-9F1E-9C20B2396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460"/>
            <a:ext cx="6096000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DD80E9-FF6F-A944-82C5-882B9250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136684"/>
            <a:ext cx="6095995" cy="252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1BC801-F04D-A04B-8A06-E9E6C078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8460"/>
            <a:ext cx="6096002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C4E7CFC-015B-794F-A3B9-1E04EDF2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4136682"/>
            <a:ext cx="6096002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93B96D-4D90-1D4A-A27C-D9714B766725}"/>
              </a:ext>
            </a:extLst>
          </p:cNvPr>
          <p:cNvCxnSpPr/>
          <p:nvPr/>
        </p:nvCxnSpPr>
        <p:spPr>
          <a:xfrm>
            <a:off x="6095998" y="987972"/>
            <a:ext cx="0" cy="68107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A808B5-5FC0-C448-90A5-8996E71567C7}"/>
              </a:ext>
            </a:extLst>
          </p:cNvPr>
          <p:cNvSpPr txBox="1"/>
          <p:nvPr/>
        </p:nvSpPr>
        <p:spPr>
          <a:xfrm>
            <a:off x="7189076" y="1208690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CSU-MLP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1FED-D77D-A248-BE07-F2C721D6DB68}"/>
              </a:ext>
            </a:extLst>
          </p:cNvPr>
          <p:cNvSpPr txBox="1"/>
          <p:nvPr/>
        </p:nvSpPr>
        <p:spPr>
          <a:xfrm>
            <a:off x="10389476" y="1208690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E66AD-9A8F-C140-9001-D16EB3675A52}"/>
              </a:ext>
            </a:extLst>
          </p:cNvPr>
          <p:cNvSpPr txBox="1"/>
          <p:nvPr/>
        </p:nvSpPr>
        <p:spPr>
          <a:xfrm>
            <a:off x="964322" y="1273793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CSU-MLP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9A715-6F12-5D49-937F-1FCD5D9B22D7}"/>
              </a:ext>
            </a:extLst>
          </p:cNvPr>
          <p:cNvSpPr txBox="1"/>
          <p:nvPr/>
        </p:nvSpPr>
        <p:spPr>
          <a:xfrm>
            <a:off x="4164722" y="1273793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96AC45-1799-F54A-A77B-B085ADB09856}"/>
              </a:ext>
            </a:extLst>
          </p:cNvPr>
          <p:cNvCxnSpPr>
            <a:cxnSpLocks/>
          </p:cNvCxnSpPr>
          <p:nvPr/>
        </p:nvCxnSpPr>
        <p:spPr>
          <a:xfrm>
            <a:off x="0" y="4136682"/>
            <a:ext cx="121919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1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136F-A510-2F4A-9998-6271C435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C1F5-40B4-1646-BF87-F606973D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895" y="1690688"/>
            <a:ext cx="7155413" cy="4351338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ML is becoming more prevalent in weather forecasting as an alternative method to postprocess the numerous and vast datasets that dynamical models produce</a:t>
            </a:r>
          </a:p>
          <a:p>
            <a:r>
              <a:rPr lang="en-US" dirty="0"/>
              <a:t>As one example, there are ML systems that forecast severe weather by emulating Storm Prediction Center outlooks </a:t>
            </a:r>
          </a:p>
          <a:p>
            <a:pPr lvl="1"/>
            <a:r>
              <a:rPr lang="en-US" b="1" dirty="0"/>
              <a:t>HREF</a:t>
            </a:r>
            <a:r>
              <a:rPr lang="en-US" dirty="0"/>
              <a:t> (</a:t>
            </a:r>
            <a:r>
              <a:rPr lang="en-US" dirty="0" err="1"/>
              <a:t>Loken</a:t>
            </a:r>
            <a:r>
              <a:rPr lang="en-US" dirty="0"/>
              <a:t> et al. 2020) </a:t>
            </a:r>
          </a:p>
          <a:p>
            <a:pPr lvl="1"/>
            <a:r>
              <a:rPr lang="en-US" b="1" dirty="0"/>
              <a:t>HRRR</a:t>
            </a:r>
            <a:r>
              <a:rPr lang="en-US" dirty="0"/>
              <a:t> (</a:t>
            </a:r>
            <a:r>
              <a:rPr lang="en-US" dirty="0" err="1"/>
              <a:t>Sobash</a:t>
            </a:r>
            <a:r>
              <a:rPr lang="en-US" dirty="0"/>
              <a:t> et al. 2020)</a:t>
            </a:r>
          </a:p>
          <a:p>
            <a:pPr lvl="1"/>
            <a:r>
              <a:rPr lang="en-US" b="1" dirty="0"/>
              <a:t>GEFS</a:t>
            </a:r>
            <a:r>
              <a:rPr lang="en-US" dirty="0"/>
              <a:t> (CSU model; Hill et al. 2020)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0E116D-485A-2942-B498-1822E1478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68619" y="2401927"/>
            <a:ext cx="3557707" cy="274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72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D321-282D-5E4F-B4A9-6BEDAC00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CAE Area Examples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489ED9-A033-D14C-B623-5419EC086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90688"/>
            <a:ext cx="6096001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6EEF63C-079A-784E-A857-8C4CF48A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1420"/>
            <a:ext cx="6096001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50B3288-7C88-DE43-AF9B-8B20B3B3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690688"/>
            <a:ext cx="6096002" cy="252571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8C8A76-C97B-FC40-B5A0-28923271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101419"/>
            <a:ext cx="6096001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67FC7-2B3D-BA46-8FBB-142811040BB4}"/>
              </a:ext>
            </a:extLst>
          </p:cNvPr>
          <p:cNvSpPr txBox="1"/>
          <p:nvPr/>
        </p:nvSpPr>
        <p:spPr>
          <a:xfrm>
            <a:off x="7189076" y="1321356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CSU-MLP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9549B-C4FF-534F-A689-F08F53372A7C}"/>
              </a:ext>
            </a:extLst>
          </p:cNvPr>
          <p:cNvSpPr txBox="1"/>
          <p:nvPr/>
        </p:nvSpPr>
        <p:spPr>
          <a:xfrm>
            <a:off x="10389476" y="1321356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1366B-5EA4-B049-8C79-EDD7DD5BA927}"/>
              </a:ext>
            </a:extLst>
          </p:cNvPr>
          <p:cNvSpPr txBox="1"/>
          <p:nvPr/>
        </p:nvSpPr>
        <p:spPr>
          <a:xfrm>
            <a:off x="1093074" y="1506022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CSU-MLP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CCF02-BCA3-5E43-ABDD-2E2C9686813A}"/>
              </a:ext>
            </a:extLst>
          </p:cNvPr>
          <p:cNvSpPr txBox="1"/>
          <p:nvPr/>
        </p:nvSpPr>
        <p:spPr>
          <a:xfrm>
            <a:off x="4293474" y="1506022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5045B0-A8DE-AE43-AFA7-B06B02F3B7DD}"/>
              </a:ext>
            </a:extLst>
          </p:cNvPr>
          <p:cNvCxnSpPr>
            <a:cxnSpLocks/>
          </p:cNvCxnSpPr>
          <p:nvPr/>
        </p:nvCxnSpPr>
        <p:spPr>
          <a:xfrm>
            <a:off x="0" y="4168212"/>
            <a:ext cx="121919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0C92A-67C7-2147-9C94-16874CD0C9FB}"/>
              </a:ext>
            </a:extLst>
          </p:cNvPr>
          <p:cNvCxnSpPr/>
          <p:nvPr/>
        </p:nvCxnSpPr>
        <p:spPr>
          <a:xfrm>
            <a:off x="6095998" y="987972"/>
            <a:ext cx="0" cy="68107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7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D321-282D-5E4F-B4A9-6BEDAC00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CAE Area Examples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40DD2E-3FAB-3942-B99B-A61AE34C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5181"/>
            <a:ext cx="6096001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884273B-FB90-C64A-B52C-42E15C4D3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194857"/>
            <a:ext cx="6096001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69025E1-3683-874E-A31D-D4A56316C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852" y="1639395"/>
            <a:ext cx="6094148" cy="26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3821795-C894-2D40-86B2-683CB374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49" y="4129010"/>
            <a:ext cx="6094148" cy="26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A07DA-84CA-5A4B-8C76-CEE7C7B90603}"/>
              </a:ext>
            </a:extLst>
          </p:cNvPr>
          <p:cNvSpPr txBox="1"/>
          <p:nvPr/>
        </p:nvSpPr>
        <p:spPr>
          <a:xfrm>
            <a:off x="7178566" y="1474607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CSU-MLP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FDEBA-98AA-D348-AD0E-2AB2BC0C4959}"/>
              </a:ext>
            </a:extLst>
          </p:cNvPr>
          <p:cNvSpPr txBox="1"/>
          <p:nvPr/>
        </p:nvSpPr>
        <p:spPr>
          <a:xfrm>
            <a:off x="10378966" y="1474607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7473B-1680-6D4F-A9CA-6D21997D0722}"/>
              </a:ext>
            </a:extLst>
          </p:cNvPr>
          <p:cNvSpPr txBox="1"/>
          <p:nvPr/>
        </p:nvSpPr>
        <p:spPr>
          <a:xfrm>
            <a:off x="1084418" y="1520576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CSU-MLP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4E238-BFCD-524B-B2D3-18E32B192846}"/>
              </a:ext>
            </a:extLst>
          </p:cNvPr>
          <p:cNvSpPr txBox="1"/>
          <p:nvPr/>
        </p:nvSpPr>
        <p:spPr>
          <a:xfrm>
            <a:off x="4284818" y="1520576"/>
            <a:ext cx="10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04AB3C-9C45-7444-8919-B340763C7C80}"/>
              </a:ext>
            </a:extLst>
          </p:cNvPr>
          <p:cNvCxnSpPr>
            <a:cxnSpLocks/>
          </p:cNvCxnSpPr>
          <p:nvPr/>
        </p:nvCxnSpPr>
        <p:spPr>
          <a:xfrm>
            <a:off x="0" y="4256949"/>
            <a:ext cx="121919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A3785C-3408-C042-9BBD-0FC747A3C271}"/>
              </a:ext>
            </a:extLst>
          </p:cNvPr>
          <p:cNvCxnSpPr/>
          <p:nvPr/>
        </p:nvCxnSpPr>
        <p:spPr>
          <a:xfrm>
            <a:off x="6095998" y="987972"/>
            <a:ext cx="0" cy="68107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38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745E-B5E9-F145-A502-10719630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B1C8-5FCD-2C4D-B3AD-F3533EAA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Day 1 forecasts compare similarly to SPC outlooks; skill gap (i.e., ML better) increases at day 2 and significantly at day 3</a:t>
            </a:r>
          </a:p>
          <a:p>
            <a:r>
              <a:rPr lang="en-US" dirty="0"/>
              <a:t>Reasonable RF-forecast skill and resolution out to day 6, likely a result of more frequent issuances of low-probability contours</a:t>
            </a:r>
          </a:p>
          <a:p>
            <a:r>
              <a:rPr lang="en-US" dirty="0"/>
              <a:t>CSU-MLP issues far more frequent probability contours; SPC is conservative when issuing outlooks, but tends to correctly forecast events when outlooks are issued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do the models rely on to make their forecasts? </a:t>
            </a:r>
            <a:r>
              <a:rPr lang="en-US" u="sng" dirty="0">
                <a:solidFill>
                  <a:srgbClr val="FF0000"/>
                </a:solidFill>
              </a:rPr>
              <a:t>Interpretability</a:t>
            </a:r>
          </a:p>
          <a:p>
            <a:r>
              <a:rPr lang="en-US" dirty="0">
                <a:solidFill>
                  <a:srgbClr val="FF0000"/>
                </a:solidFill>
              </a:rPr>
              <a:t>How can we leverage day-prior forecast information to inform the RFs?</a:t>
            </a:r>
          </a:p>
          <a:p>
            <a:r>
              <a:rPr lang="en-US" dirty="0">
                <a:solidFill>
                  <a:srgbClr val="FF0000"/>
                </a:solidFill>
              </a:rPr>
              <a:t>Constant feedback and discussion with SPC (and NWS offices!!) to tailor products to their needs, e.g., day 9 and 10 forecasts, day 3 individual hazards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18412-645D-8C4D-8D76-15EBB4FBB781}"/>
              </a:ext>
            </a:extLst>
          </p:cNvPr>
          <p:cNvSpPr txBox="1"/>
          <p:nvPr/>
        </p:nvSpPr>
        <p:spPr>
          <a:xfrm>
            <a:off x="6872514" y="6169709"/>
            <a:ext cx="1017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Aaron Hill (</a:t>
            </a:r>
            <a:r>
              <a:rPr lang="en-US" dirty="0">
                <a:hlinkClick r:id="rId2"/>
              </a:rPr>
              <a:t>aaron.hill@colostate.edu</a:t>
            </a:r>
            <a:r>
              <a:rPr lang="en-US" dirty="0"/>
              <a:t>)</a:t>
            </a:r>
          </a:p>
          <a:p>
            <a:r>
              <a:rPr lang="en-US" dirty="0"/>
              <a:t>Russ Schumacher (</a:t>
            </a:r>
            <a:r>
              <a:rPr lang="en-US" dirty="0" err="1"/>
              <a:t>russ.schumacher@colostate.edu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749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1E3AE3-B03E-B747-9243-2F846026113B}"/>
              </a:ext>
            </a:extLst>
          </p:cNvPr>
          <p:cNvSpPr txBox="1">
            <a:spLocks/>
          </p:cNvSpPr>
          <p:nvPr/>
        </p:nvSpPr>
        <p:spPr>
          <a:xfrm>
            <a:off x="702818" y="18241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1 forecasts compare similarly to SPC outlooks; skill gap (i.e., ML better) increases at day 2 and significantly at day 3</a:t>
            </a:r>
          </a:p>
          <a:p>
            <a:r>
              <a:rPr lang="en-US" dirty="0"/>
              <a:t>Reasonable RF-forecast skill and resolution out to day 6, likely a result of more frequent issuances of low-probability contours</a:t>
            </a:r>
          </a:p>
          <a:p>
            <a:r>
              <a:rPr lang="en-US" dirty="0"/>
              <a:t>CSU-MLP issues far more frequent probability contours; SPC is conservative when issuing outlooks, but tends to correctly forecast events when outlooks are issued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do the models rely on to make their forecasts? </a:t>
            </a:r>
            <a:r>
              <a:rPr lang="en-US" u="sng" dirty="0">
                <a:solidFill>
                  <a:srgbClr val="FF0000"/>
                </a:solidFill>
              </a:rPr>
              <a:t>Interpretability</a:t>
            </a:r>
          </a:p>
          <a:p>
            <a:r>
              <a:rPr lang="en-US" dirty="0">
                <a:solidFill>
                  <a:srgbClr val="FF0000"/>
                </a:solidFill>
              </a:rPr>
              <a:t>How can we leverage day-prior forecast information to inform the RFs?</a:t>
            </a:r>
          </a:p>
          <a:p>
            <a:r>
              <a:rPr lang="en-US" dirty="0">
                <a:solidFill>
                  <a:srgbClr val="FF0000"/>
                </a:solidFill>
              </a:rPr>
              <a:t>Constant feedback and discussion with SPC (and NWS offices!!) to tailor products to their needs, e.g., day 9 and 10 forecasts, day 3 individual hazards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0745E-B5E9-F145-A502-10719630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18412-645D-8C4D-8D76-15EBB4FBB781}"/>
              </a:ext>
            </a:extLst>
          </p:cNvPr>
          <p:cNvSpPr txBox="1"/>
          <p:nvPr/>
        </p:nvSpPr>
        <p:spPr>
          <a:xfrm>
            <a:off x="6872514" y="6169709"/>
            <a:ext cx="1017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Aaron Hill (</a:t>
            </a:r>
            <a:r>
              <a:rPr lang="en-US" dirty="0">
                <a:hlinkClick r:id="rId2"/>
              </a:rPr>
              <a:t>aaron.hill@colostate.edu</a:t>
            </a:r>
            <a:r>
              <a:rPr lang="en-US" dirty="0"/>
              <a:t>)</a:t>
            </a:r>
          </a:p>
          <a:p>
            <a:r>
              <a:rPr lang="en-US" dirty="0"/>
              <a:t>Russ Schumacher (</a:t>
            </a:r>
            <a:r>
              <a:rPr lang="en-US" dirty="0" err="1"/>
              <a:t>russ.schumacher@colostate.edu</a:t>
            </a:r>
            <a:r>
              <a:rPr lang="en-US" dirty="0"/>
              <a:t>)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9CA6E8D-B1E8-B447-95AE-2D432362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89" y="1448403"/>
            <a:ext cx="5562600" cy="5251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AEF12A-FF29-8543-9052-635A2C95C3F2}"/>
              </a:ext>
            </a:extLst>
          </p:cNvPr>
          <p:cNvSpPr txBox="1"/>
          <p:nvPr/>
        </p:nvSpPr>
        <p:spPr>
          <a:xfrm>
            <a:off x="3282151" y="4820281"/>
            <a:ext cx="302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Andrew Lyons, SPC Forecaster</a:t>
            </a:r>
          </a:p>
        </p:txBody>
      </p:sp>
    </p:spTree>
    <p:extLst>
      <p:ext uri="{BB962C8B-B14F-4D97-AF65-F5344CB8AC3E}">
        <p14:creationId xmlns:p14="http://schemas.microsoft.com/office/powerpoint/2010/main" val="143975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745E-B5E9-F145-A502-10719630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18412-645D-8C4D-8D76-15EBB4FBB781}"/>
              </a:ext>
            </a:extLst>
          </p:cNvPr>
          <p:cNvSpPr txBox="1"/>
          <p:nvPr/>
        </p:nvSpPr>
        <p:spPr>
          <a:xfrm>
            <a:off x="6872514" y="6169709"/>
            <a:ext cx="1017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Aaron Hill (</a:t>
            </a:r>
            <a:r>
              <a:rPr lang="en-US" dirty="0">
                <a:hlinkClick r:id="rId2"/>
              </a:rPr>
              <a:t>aaron.hill@colostate.edu</a:t>
            </a:r>
            <a:r>
              <a:rPr lang="en-US" dirty="0"/>
              <a:t>)</a:t>
            </a:r>
          </a:p>
          <a:p>
            <a:r>
              <a:rPr lang="en-US" dirty="0"/>
              <a:t>Russ Schumacher (</a:t>
            </a:r>
            <a:r>
              <a:rPr lang="en-US" dirty="0" err="1"/>
              <a:t>russ.schumacher@colostate.edu</a:t>
            </a:r>
            <a:r>
              <a:rPr lang="en-US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76A9FE-7FD2-A641-8A89-5221CB5217EA}"/>
              </a:ext>
            </a:extLst>
          </p:cNvPr>
          <p:cNvSpPr txBox="1">
            <a:spLocks/>
          </p:cNvSpPr>
          <p:nvPr/>
        </p:nvSpPr>
        <p:spPr>
          <a:xfrm>
            <a:off x="702818" y="18241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1 forecasts compare similarly to SPC outlooks; skill gap (i.e., ML better) increases at day 2 and significantly at day 3</a:t>
            </a:r>
          </a:p>
          <a:p>
            <a:r>
              <a:rPr lang="en-US" dirty="0"/>
              <a:t>Reasonable RF-forecast skill and resolution out to day 6, likely a result of more frequent issuances of low-probability contours</a:t>
            </a:r>
          </a:p>
          <a:p>
            <a:r>
              <a:rPr lang="en-US" dirty="0"/>
              <a:t>CSU-MLP issues far more frequent probability contours; SPC is conservative when issuing outlooks, but tends to correctly forecast events when outlooks are issued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do the models rely on to make their forecasts? </a:t>
            </a:r>
            <a:r>
              <a:rPr lang="en-US" u="sng" dirty="0">
                <a:solidFill>
                  <a:srgbClr val="FF0000"/>
                </a:solidFill>
              </a:rPr>
              <a:t>Interpretability</a:t>
            </a:r>
          </a:p>
          <a:p>
            <a:r>
              <a:rPr lang="en-US" dirty="0">
                <a:solidFill>
                  <a:srgbClr val="FF0000"/>
                </a:solidFill>
              </a:rPr>
              <a:t>How can we leverage day-prior forecast information to inform the RFs?</a:t>
            </a:r>
          </a:p>
          <a:p>
            <a:r>
              <a:rPr lang="en-US" dirty="0">
                <a:solidFill>
                  <a:srgbClr val="FF0000"/>
                </a:solidFill>
              </a:rPr>
              <a:t>Constant feedback and discussion with SPC (and NWS offices!!) to tailor products to their needs, e.g., day 9 and 10 forecasts, day 3 individual hazards</a:t>
            </a:r>
          </a:p>
        </p:txBody>
      </p:sp>
    </p:spTree>
    <p:extLst>
      <p:ext uri="{BB962C8B-B14F-4D97-AF65-F5344CB8AC3E}">
        <p14:creationId xmlns:p14="http://schemas.microsoft.com/office/powerpoint/2010/main" val="92486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8ED5-6B91-6946-94CD-D546D25B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97A4-9BA0-8E4E-9003-1EC4A5250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6" y="1825625"/>
            <a:ext cx="5265582" cy="43815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dirty="0"/>
              <a:t>One of the reasons these types of systems are being pursued is the operational benefit that might be incurred </a:t>
            </a:r>
            <a:r>
              <a:rPr lang="en-US" dirty="0">
                <a:sym typeface="Wingdings" pitchFamily="2" charset="2"/>
              </a:rPr>
              <a:t> first guess fields</a:t>
            </a:r>
            <a:endParaRPr lang="en-US" dirty="0"/>
          </a:p>
          <a:p>
            <a:r>
              <a:rPr lang="en-US" dirty="0"/>
              <a:t>Hill et al. (2020): a combination of SPC and random forest (RF)-based outlooks (i.e., blend) often outperformed either individual forecast/outlook</a:t>
            </a:r>
          </a:p>
          <a:p>
            <a:pPr lvl="1"/>
            <a:r>
              <a:rPr lang="en-US" dirty="0"/>
              <a:t>The incorporation of ML-based guidance into the human forecast (via statistical weighting) improved the guidance</a:t>
            </a:r>
          </a:p>
          <a:p>
            <a:r>
              <a:rPr lang="en-US" dirty="0"/>
              <a:t>Benefit extended beyond day 1</a:t>
            </a:r>
          </a:p>
          <a:p>
            <a:pPr lvl="1"/>
            <a:r>
              <a:rPr lang="en-US" dirty="0"/>
              <a:t>ML forecasts (and the blends) were improved at days 2 and 3 over SPC outlooks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52A8DE-A69C-844F-BB2C-55ADCE59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32" y="1690688"/>
            <a:ext cx="5842000" cy="43815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1F6748-2FE0-F745-8EFA-A5BD7A110C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67" t="49971" r="18378" b="36738"/>
          <a:stretch/>
        </p:blipFill>
        <p:spPr>
          <a:xfrm>
            <a:off x="7400248" y="5835664"/>
            <a:ext cx="3275574" cy="1009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AB65E-6BC5-0C4D-BAA2-61DC21E19037}"/>
              </a:ext>
            </a:extLst>
          </p:cNvPr>
          <p:cNvSpPr txBox="1"/>
          <p:nvPr/>
        </p:nvSpPr>
        <p:spPr>
          <a:xfrm>
            <a:off x="5959585" y="6080198"/>
            <a:ext cx="173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Blend weights: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DC9B7-322E-8F41-9441-48BC66FBDA66}"/>
              </a:ext>
            </a:extLst>
          </p:cNvPr>
          <p:cNvSpPr/>
          <p:nvPr/>
        </p:nvSpPr>
        <p:spPr>
          <a:xfrm>
            <a:off x="6829424" y="1927299"/>
            <a:ext cx="3486150" cy="3921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AF697-D182-5D40-9272-9FFD7B36A708}"/>
              </a:ext>
            </a:extLst>
          </p:cNvPr>
          <p:cNvSpPr/>
          <p:nvPr/>
        </p:nvSpPr>
        <p:spPr>
          <a:xfrm>
            <a:off x="10315574" y="1935309"/>
            <a:ext cx="514351" cy="39210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FE214A-65C3-C640-82BB-D996CB01991D}"/>
              </a:ext>
            </a:extLst>
          </p:cNvPr>
          <p:cNvSpPr/>
          <p:nvPr/>
        </p:nvSpPr>
        <p:spPr>
          <a:xfrm>
            <a:off x="10844127" y="1935309"/>
            <a:ext cx="514351" cy="392106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06A30-0DC3-AF4A-AE60-D78552DC414B}"/>
              </a:ext>
            </a:extLst>
          </p:cNvPr>
          <p:cNvSpPr/>
          <p:nvPr/>
        </p:nvSpPr>
        <p:spPr>
          <a:xfrm>
            <a:off x="8218620" y="1567635"/>
            <a:ext cx="7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Day 1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47729-E5E3-8E45-B59B-03EAC284F318}"/>
              </a:ext>
            </a:extLst>
          </p:cNvPr>
          <p:cNvSpPr/>
          <p:nvPr/>
        </p:nvSpPr>
        <p:spPr>
          <a:xfrm>
            <a:off x="10129268" y="1549957"/>
            <a:ext cx="7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Day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90171-029F-9E45-BBC7-E269246696E2}"/>
              </a:ext>
            </a:extLst>
          </p:cNvPr>
          <p:cNvSpPr/>
          <p:nvPr/>
        </p:nvSpPr>
        <p:spPr>
          <a:xfrm>
            <a:off x="10829925" y="1565977"/>
            <a:ext cx="7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Day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ABA55-B093-7B47-9CCE-E63EFC299445}"/>
              </a:ext>
            </a:extLst>
          </p:cNvPr>
          <p:cNvSpPr txBox="1"/>
          <p:nvPr/>
        </p:nvSpPr>
        <p:spPr>
          <a:xfrm>
            <a:off x="10845581" y="6537523"/>
            <a:ext cx="1559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Hill et al. (2020)</a:t>
            </a:r>
          </a:p>
        </p:txBody>
      </p:sp>
    </p:spTree>
    <p:extLst>
      <p:ext uri="{BB962C8B-B14F-4D97-AF65-F5344CB8AC3E}">
        <p14:creationId xmlns:p14="http://schemas.microsoft.com/office/powerpoint/2010/main" val="193007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CF1D-C89A-E342-BC85-0319DC77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Medium-range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A962-B5F8-DA4E-9779-F7B76579ED0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CAMs primarily </a:t>
            </a:r>
            <a:r>
              <a:rPr lang="en-US" b="1" dirty="0"/>
              <a:t>limited</a:t>
            </a:r>
            <a:r>
              <a:rPr lang="en-US" dirty="0"/>
              <a:t> to day 3 or earlier</a:t>
            </a:r>
          </a:p>
          <a:p>
            <a:r>
              <a:rPr lang="en-US" dirty="0"/>
              <a:t>Deterministic global model solutions (GFS, ECMWF, etc.)</a:t>
            </a:r>
          </a:p>
          <a:p>
            <a:r>
              <a:rPr lang="en-US" dirty="0"/>
              <a:t>Global ensembles (GEFS, ECMWF Ensemble, etc.)</a:t>
            </a:r>
          </a:p>
          <a:p>
            <a:r>
              <a:rPr lang="en-US" dirty="0"/>
              <a:t>Beyond the SREF (e.g., total severe), there is </a:t>
            </a:r>
            <a:r>
              <a:rPr lang="en-US" b="1" dirty="0"/>
              <a:t>limited postprocessing at extended ranges</a:t>
            </a:r>
          </a:p>
          <a:p>
            <a:r>
              <a:rPr lang="en-US" dirty="0"/>
              <a:t>Direct use of ensemble mean doesn’t provide a lot of confidence for severe weather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Recent work has focused on extending the CSU RF-based guidance products out to days 4-8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7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9A2EAA-1BDB-804F-B8A1-0C0CDF44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403" y="3648076"/>
            <a:ext cx="3848397" cy="2790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0AF24-FF6C-6342-B675-7A12B192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726" y="1690688"/>
            <a:ext cx="3848397" cy="2790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8A6BDE-1255-FB4F-A5DF-082D9F1952A5}"/>
              </a:ext>
            </a:extLst>
          </p:cNvPr>
          <p:cNvSpPr txBox="1"/>
          <p:nvPr/>
        </p:nvSpPr>
        <p:spPr>
          <a:xfrm rot="2100945" flipH="1" flipV="1">
            <a:off x="8562808" y="3242317"/>
            <a:ext cx="74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…..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E1D844-3E6E-F140-867D-5BD9C4E7976B}"/>
              </a:ext>
            </a:extLst>
          </p:cNvPr>
          <p:cNvCxnSpPr>
            <a:cxnSpLocks/>
          </p:cNvCxnSpPr>
          <p:nvPr/>
        </p:nvCxnSpPr>
        <p:spPr>
          <a:xfrm flipH="1">
            <a:off x="6196010" y="2032233"/>
            <a:ext cx="442914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20370C-E794-F843-B6B1-5FC48BF5220A}"/>
              </a:ext>
            </a:extLst>
          </p:cNvPr>
          <p:cNvCxnSpPr>
            <a:cxnSpLocks/>
          </p:cNvCxnSpPr>
          <p:nvPr/>
        </p:nvCxnSpPr>
        <p:spPr>
          <a:xfrm flipH="1">
            <a:off x="5375893" y="2823716"/>
            <a:ext cx="442914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0ED052-B990-9D49-BC6F-67E6C07C9BE9}"/>
              </a:ext>
            </a:extLst>
          </p:cNvPr>
          <p:cNvCxnSpPr>
            <a:cxnSpLocks/>
          </p:cNvCxnSpPr>
          <p:nvPr/>
        </p:nvCxnSpPr>
        <p:spPr>
          <a:xfrm flipH="1">
            <a:off x="4650058" y="3745050"/>
            <a:ext cx="343274" cy="621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C47257-C84B-5A45-A81D-48AC98B9930B}"/>
              </a:ext>
            </a:extLst>
          </p:cNvPr>
          <p:cNvCxnSpPr>
            <a:cxnSpLocks/>
          </p:cNvCxnSpPr>
          <p:nvPr/>
        </p:nvCxnSpPr>
        <p:spPr>
          <a:xfrm>
            <a:off x="9858671" y="4023866"/>
            <a:ext cx="199580" cy="599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3CEA7-259A-9D4A-87ED-54D61A147F7D}"/>
              </a:ext>
            </a:extLst>
          </p:cNvPr>
          <p:cNvCxnSpPr>
            <a:cxnSpLocks/>
          </p:cNvCxnSpPr>
          <p:nvPr/>
        </p:nvCxnSpPr>
        <p:spPr>
          <a:xfrm>
            <a:off x="10468271" y="4807535"/>
            <a:ext cx="199580" cy="599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0BCB78-44F6-AD48-B8B7-C5DAC36C68F8}"/>
              </a:ext>
            </a:extLst>
          </p:cNvPr>
          <p:cNvCxnSpPr>
            <a:cxnSpLocks/>
          </p:cNvCxnSpPr>
          <p:nvPr/>
        </p:nvCxnSpPr>
        <p:spPr>
          <a:xfrm>
            <a:off x="10892134" y="5688597"/>
            <a:ext cx="199580" cy="599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F0A85-918F-8448-8B64-FF949C5CEEE4}"/>
              </a:ext>
            </a:extLst>
          </p:cNvPr>
          <p:cNvCxnSpPr/>
          <p:nvPr/>
        </p:nvCxnSpPr>
        <p:spPr>
          <a:xfrm>
            <a:off x="4821695" y="4622870"/>
            <a:ext cx="775655" cy="7836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261BEB-6781-8746-B6F9-55A10FC732D2}"/>
              </a:ext>
            </a:extLst>
          </p:cNvPr>
          <p:cNvCxnSpPr>
            <a:cxnSpLocks/>
          </p:cNvCxnSpPr>
          <p:nvPr/>
        </p:nvCxnSpPr>
        <p:spPr>
          <a:xfrm flipH="1" flipV="1">
            <a:off x="6519863" y="5614094"/>
            <a:ext cx="4571851" cy="82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5BDA45-3F6A-AF45-9810-E79C9983E232}"/>
              </a:ext>
            </a:extLst>
          </p:cNvPr>
          <p:cNvSpPr txBox="1"/>
          <p:nvPr/>
        </p:nvSpPr>
        <p:spPr>
          <a:xfrm>
            <a:off x="4860651" y="5492054"/>
            <a:ext cx="191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severe hail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4FB817B-9217-E04D-88CA-0AE74EBAF0AD}"/>
              </a:ext>
            </a:extLst>
          </p:cNvPr>
          <p:cNvSpPr txBox="1">
            <a:spLocks/>
          </p:cNvSpPr>
          <p:nvPr/>
        </p:nvSpPr>
        <p:spPr>
          <a:xfrm>
            <a:off x="838200" y="1771378"/>
            <a:ext cx="3549772" cy="4648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set of decision trees that contain a series of yes/no questions based on input predictors that allow traversal of the tree</a:t>
            </a:r>
          </a:p>
          <a:p>
            <a:r>
              <a:rPr lang="en-US" dirty="0"/>
              <a:t>Relative frequency of events across the forest is the forecast probability</a:t>
            </a:r>
          </a:p>
          <a:p>
            <a:r>
              <a:rPr lang="en-US" dirty="0"/>
              <a:t>Python Scikit-learn package controls how the decision trees are developed during model training, i.e., what predictor information is used at each branch node to discriminate observed hazards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4BDF-CE1C-3949-9CA3-8394DA1C2E39}"/>
              </a:ext>
            </a:extLst>
          </p:cNvPr>
          <p:cNvSpPr txBox="1"/>
          <p:nvPr/>
        </p:nvSpPr>
        <p:spPr>
          <a:xfrm>
            <a:off x="5373512" y="6138332"/>
            <a:ext cx="191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C79466-3124-A045-8B03-5FAEFF3D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461" y="166424"/>
            <a:ext cx="2997200" cy="2768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033F5B-02C4-C642-9330-0B205EA1A6EC}"/>
              </a:ext>
            </a:extLst>
          </p:cNvPr>
          <p:cNvCxnSpPr>
            <a:cxnSpLocks/>
          </p:cNvCxnSpPr>
          <p:nvPr/>
        </p:nvCxnSpPr>
        <p:spPr>
          <a:xfrm>
            <a:off x="8805788" y="522513"/>
            <a:ext cx="1530198" cy="783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076F58-0C4B-464B-A583-78E16F027D04}"/>
              </a:ext>
            </a:extLst>
          </p:cNvPr>
          <p:cNvSpPr txBox="1"/>
          <p:nvPr/>
        </p:nvSpPr>
        <p:spPr>
          <a:xfrm>
            <a:off x="7239605" y="183457"/>
            <a:ext cx="192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Forecast point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5EB9A1-5C0E-6645-8C27-5F709E19A411}"/>
              </a:ext>
            </a:extLst>
          </p:cNvPr>
          <p:cNvCxnSpPr>
            <a:cxnSpLocks/>
          </p:cNvCxnSpPr>
          <p:nvPr/>
        </p:nvCxnSpPr>
        <p:spPr>
          <a:xfrm flipH="1">
            <a:off x="7505403" y="1690688"/>
            <a:ext cx="2196006" cy="2518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F386E-9DDC-0B40-B655-0BF8648C762F}"/>
              </a:ext>
            </a:extLst>
          </p:cNvPr>
          <p:cNvCxnSpPr>
            <a:cxnSpLocks/>
          </p:cNvCxnSpPr>
          <p:nvPr/>
        </p:nvCxnSpPr>
        <p:spPr>
          <a:xfrm flipH="1">
            <a:off x="9858671" y="2012762"/>
            <a:ext cx="837996" cy="164912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AA3DEF-6950-264B-820B-B4480DD73985}"/>
              </a:ext>
            </a:extLst>
          </p:cNvPr>
          <p:cNvSpPr txBox="1"/>
          <p:nvPr/>
        </p:nvSpPr>
        <p:spPr>
          <a:xfrm>
            <a:off x="5818807" y="1490268"/>
            <a:ext cx="262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Temperature at (-2, -1) &gt; 20 C?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DBC32-1E54-BF4B-883E-FEF2C64A1699}"/>
              </a:ext>
            </a:extLst>
          </p:cNvPr>
          <p:cNvSpPr txBox="1"/>
          <p:nvPr/>
        </p:nvSpPr>
        <p:spPr>
          <a:xfrm>
            <a:off x="10010324" y="3443271"/>
            <a:ext cx="212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CAPE at (1, -2) &gt; 500 J/kg?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757CD97-7D09-E041-9D68-5C2093989704}"/>
              </a:ext>
            </a:extLst>
          </p:cNvPr>
          <p:cNvSpPr txBox="1">
            <a:spLocks/>
          </p:cNvSpPr>
          <p:nvPr/>
        </p:nvSpPr>
        <p:spPr>
          <a:xfrm>
            <a:off x="838200" y="4060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121598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63B8-F5CD-564E-9F99-49D2F856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Model Setup</a:t>
            </a:r>
          </a:p>
        </p:txBody>
      </p:sp>
      <p:pic>
        <p:nvPicPr>
          <p:cNvPr id="6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DCE62B74-695B-5D41-B9A4-74A28BEC2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53"/>
          <a:stretch/>
        </p:blipFill>
        <p:spPr>
          <a:xfrm>
            <a:off x="9511550" y="1621850"/>
            <a:ext cx="2557079" cy="187085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BFEEEB-A3FF-C24C-9F52-EDF0600901F3}"/>
              </a:ext>
            </a:extLst>
          </p:cNvPr>
          <p:cNvSpPr txBox="1">
            <a:spLocks/>
          </p:cNvSpPr>
          <p:nvPr/>
        </p:nvSpPr>
        <p:spPr>
          <a:xfrm>
            <a:off x="541422" y="1825627"/>
            <a:ext cx="5955632" cy="4411671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600" b="1" dirty="0">
                <a:solidFill>
                  <a:srgbClr val="FF0000"/>
                </a:solidFill>
              </a:rPr>
              <a:t>Local storm reports (Storm Data) </a:t>
            </a:r>
            <a:r>
              <a:rPr lang="en-US" sz="1600" dirty="0"/>
              <a:t>define severe weather events</a:t>
            </a:r>
          </a:p>
          <a:p>
            <a:pPr>
              <a:buFontTx/>
              <a:buChar char="-"/>
            </a:pPr>
            <a:r>
              <a:rPr lang="en-US" sz="1600" b="1" dirty="0">
                <a:solidFill>
                  <a:srgbClr val="FF0000"/>
                </a:solidFill>
              </a:rPr>
              <a:t>Inputs: FV3-GEFS/Reforecast </a:t>
            </a:r>
            <a:r>
              <a:rPr lang="en-US" sz="1600" dirty="0"/>
              <a:t>ensemble median</a:t>
            </a:r>
          </a:p>
          <a:p>
            <a:pPr lvl="1">
              <a:buFontTx/>
              <a:buChar char="-"/>
            </a:pPr>
            <a:r>
              <a:rPr lang="en-US" sz="1400" dirty="0"/>
              <a:t>2003-2012</a:t>
            </a:r>
          </a:p>
          <a:p>
            <a:pPr lvl="1">
              <a:buFontTx/>
              <a:buChar char="-"/>
            </a:pPr>
            <a:r>
              <a:rPr lang="en-US" sz="1400" dirty="0"/>
              <a:t>Daily 00Z initializations with </a:t>
            </a:r>
            <a:r>
              <a:rPr lang="en-US" sz="1400" b="1" dirty="0">
                <a:solidFill>
                  <a:srgbClr val="FF0000"/>
                </a:solidFill>
              </a:rPr>
              <a:t>5 members</a:t>
            </a:r>
          </a:p>
          <a:p>
            <a:pPr>
              <a:buFontTx/>
              <a:buChar char="-"/>
            </a:pPr>
            <a:r>
              <a:rPr lang="en-US" sz="1600" b="1" dirty="0">
                <a:solidFill>
                  <a:srgbClr val="FF0000"/>
                </a:solidFill>
              </a:rPr>
              <a:t>3-hourly</a:t>
            </a:r>
            <a:r>
              <a:rPr lang="en-US" sz="1600" dirty="0"/>
              <a:t> temporal frequency over the 24-hour forecast periods (i.e., 1200-1200 UTC) defining days 4-8</a:t>
            </a:r>
          </a:p>
          <a:p>
            <a:pPr lvl="1">
              <a:buFontTx/>
              <a:buChar char="-"/>
            </a:pPr>
            <a:r>
              <a:rPr lang="en-US" sz="1400" dirty="0"/>
              <a:t>Day 4 (forecast hours 84-108), Day 5 (hours 108-132), </a:t>
            </a:r>
            <a:r>
              <a:rPr lang="en-US" sz="1400" dirty="0" err="1"/>
              <a:t>etc</a:t>
            </a:r>
            <a:r>
              <a:rPr lang="en-US" sz="1400" dirty="0"/>
              <a:t>…</a:t>
            </a:r>
            <a:endParaRPr lang="en-US" sz="1400" b="1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sz="1600" dirty="0"/>
              <a:t>Forecast-point relative framework with a predictor radius </a:t>
            </a:r>
          </a:p>
          <a:p>
            <a:pPr lvl="1">
              <a:buFontTx/>
              <a:buChar char="-"/>
            </a:pPr>
            <a:r>
              <a:rPr lang="en-US" sz="1400" dirty="0"/>
              <a:t>Captures any spatiotemporal model biases</a:t>
            </a:r>
          </a:p>
          <a:p>
            <a:pPr>
              <a:buFontTx/>
              <a:buChar char="-"/>
            </a:pPr>
            <a:r>
              <a:rPr lang="en-US" sz="1600" dirty="0"/>
              <a:t>Combination of raw fields and derived quantities (e.g., shear)</a:t>
            </a:r>
          </a:p>
          <a:p>
            <a:pPr>
              <a:buFontTx/>
              <a:buChar char="-"/>
            </a:pPr>
            <a:r>
              <a:rPr lang="en-US" sz="1600" dirty="0">
                <a:sym typeface="Wingdings" pitchFamily="2" charset="2"/>
              </a:rPr>
              <a:t>Currently, each regional model uses the same set of predictors</a:t>
            </a:r>
          </a:p>
          <a:p>
            <a:pPr>
              <a:buFontTx/>
              <a:buChar char="-"/>
            </a:pPr>
            <a:r>
              <a:rPr lang="en-US" sz="1600" dirty="0">
                <a:sym typeface="Wingdings" pitchFamily="2" charset="2"/>
              </a:rPr>
              <a:t>5300 predictors per example/forecast point</a:t>
            </a:r>
            <a:endParaRPr lang="en-US" sz="1600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BC4C28-E6E9-8C49-A228-7A3D8CB2C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20" t="21760" r="17800" b="35360"/>
          <a:stretch/>
        </p:blipFill>
        <p:spPr>
          <a:xfrm>
            <a:off x="7122473" y="3728678"/>
            <a:ext cx="4662040" cy="226345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65EBE8-EE90-4748-8F69-64D4B4CD4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5" t="10481" r="7917" b="8510"/>
          <a:stretch/>
        </p:blipFill>
        <p:spPr>
          <a:xfrm>
            <a:off x="6844098" y="1574896"/>
            <a:ext cx="2557078" cy="19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91CCDD8-0BE4-6D4C-AC6C-C9BD06B3C586}"/>
              </a:ext>
            </a:extLst>
          </p:cNvPr>
          <p:cNvSpPr/>
          <p:nvPr/>
        </p:nvSpPr>
        <p:spPr>
          <a:xfrm>
            <a:off x="1161393" y="562790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348322-CCE6-9348-BC36-C8DC0C6C7E2E}"/>
              </a:ext>
            </a:extLst>
          </p:cNvPr>
          <p:cNvSpPr/>
          <p:nvPr/>
        </p:nvSpPr>
        <p:spPr>
          <a:xfrm>
            <a:off x="1445828" y="562790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93932B-758F-6847-8EDE-E5CA7D828E77}"/>
              </a:ext>
            </a:extLst>
          </p:cNvPr>
          <p:cNvSpPr/>
          <p:nvPr/>
        </p:nvSpPr>
        <p:spPr>
          <a:xfrm>
            <a:off x="1730263" y="563184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7CE783-E955-394D-85A5-AC2DC09C9F59}"/>
              </a:ext>
            </a:extLst>
          </p:cNvPr>
          <p:cNvSpPr/>
          <p:nvPr/>
        </p:nvSpPr>
        <p:spPr>
          <a:xfrm>
            <a:off x="2029563" y="562396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CCBD2A-EDB4-474A-A13F-C6A5021E1E4A}"/>
              </a:ext>
            </a:extLst>
          </p:cNvPr>
          <p:cNvSpPr/>
          <p:nvPr/>
        </p:nvSpPr>
        <p:spPr>
          <a:xfrm>
            <a:off x="2313998" y="562396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B56C9B-B291-4E4D-8675-9EED48A2B1CB}"/>
              </a:ext>
            </a:extLst>
          </p:cNvPr>
          <p:cNvSpPr/>
          <p:nvPr/>
        </p:nvSpPr>
        <p:spPr>
          <a:xfrm>
            <a:off x="2598433" y="562790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C2C8F1-08FF-7546-98EE-D13742FE686E}"/>
              </a:ext>
            </a:extLst>
          </p:cNvPr>
          <p:cNvSpPr/>
          <p:nvPr/>
        </p:nvSpPr>
        <p:spPr>
          <a:xfrm>
            <a:off x="2897733" y="563447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C9B194-2813-174E-8123-C51460FC28D8}"/>
              </a:ext>
            </a:extLst>
          </p:cNvPr>
          <p:cNvSpPr/>
          <p:nvPr/>
        </p:nvSpPr>
        <p:spPr>
          <a:xfrm>
            <a:off x="1161393" y="535857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F186E5-019A-CD4E-AAAC-32E0B94D907E}"/>
              </a:ext>
            </a:extLst>
          </p:cNvPr>
          <p:cNvSpPr/>
          <p:nvPr/>
        </p:nvSpPr>
        <p:spPr>
          <a:xfrm>
            <a:off x="1445828" y="535857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D07258-C664-1F41-9878-9CE2C96CF3CE}"/>
              </a:ext>
            </a:extLst>
          </p:cNvPr>
          <p:cNvSpPr/>
          <p:nvPr/>
        </p:nvSpPr>
        <p:spPr>
          <a:xfrm>
            <a:off x="1730263" y="536251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686ECF-72F8-8D4E-82F8-109C4666F598}"/>
              </a:ext>
            </a:extLst>
          </p:cNvPr>
          <p:cNvSpPr/>
          <p:nvPr/>
        </p:nvSpPr>
        <p:spPr>
          <a:xfrm>
            <a:off x="2029563" y="535463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15CB6C-2CAF-4641-838B-412A1FCF2C71}"/>
              </a:ext>
            </a:extLst>
          </p:cNvPr>
          <p:cNvSpPr/>
          <p:nvPr/>
        </p:nvSpPr>
        <p:spPr>
          <a:xfrm>
            <a:off x="2313998" y="535463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9244BC-5E35-F14F-B2F6-B18D875D989E}"/>
              </a:ext>
            </a:extLst>
          </p:cNvPr>
          <p:cNvSpPr/>
          <p:nvPr/>
        </p:nvSpPr>
        <p:spPr>
          <a:xfrm>
            <a:off x="2598433" y="535857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B4DFCA-329B-764F-8E89-C7DEEF345698}"/>
              </a:ext>
            </a:extLst>
          </p:cNvPr>
          <p:cNvSpPr/>
          <p:nvPr/>
        </p:nvSpPr>
        <p:spPr>
          <a:xfrm>
            <a:off x="2897733" y="536514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289CC5-5D83-1942-9221-28D4B295C3AD}"/>
              </a:ext>
            </a:extLst>
          </p:cNvPr>
          <p:cNvSpPr/>
          <p:nvPr/>
        </p:nvSpPr>
        <p:spPr>
          <a:xfrm>
            <a:off x="3182168" y="536514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DC33F5-4AD8-6E46-983F-EDAB7531B8D3}"/>
              </a:ext>
            </a:extLst>
          </p:cNvPr>
          <p:cNvSpPr/>
          <p:nvPr/>
        </p:nvSpPr>
        <p:spPr>
          <a:xfrm>
            <a:off x="1161393" y="509975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4CAF22-EC89-2548-AABC-C7C80265A803}"/>
              </a:ext>
            </a:extLst>
          </p:cNvPr>
          <p:cNvSpPr/>
          <p:nvPr/>
        </p:nvSpPr>
        <p:spPr>
          <a:xfrm>
            <a:off x="1445828" y="509975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FBE4AF9-A24A-4B4A-9016-9BD077998411}"/>
              </a:ext>
            </a:extLst>
          </p:cNvPr>
          <p:cNvSpPr/>
          <p:nvPr/>
        </p:nvSpPr>
        <p:spPr>
          <a:xfrm>
            <a:off x="1730263" y="510370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746E5B-4E66-D442-8863-D6E68E02400E}"/>
              </a:ext>
            </a:extLst>
          </p:cNvPr>
          <p:cNvSpPr/>
          <p:nvPr/>
        </p:nvSpPr>
        <p:spPr>
          <a:xfrm>
            <a:off x="2029563" y="509581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8154F2-5891-5F49-9AEE-83AAE0515538}"/>
              </a:ext>
            </a:extLst>
          </p:cNvPr>
          <p:cNvSpPr/>
          <p:nvPr/>
        </p:nvSpPr>
        <p:spPr>
          <a:xfrm>
            <a:off x="2313998" y="509581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60D03-FD12-3844-92E2-A22036172482}"/>
              </a:ext>
            </a:extLst>
          </p:cNvPr>
          <p:cNvSpPr/>
          <p:nvPr/>
        </p:nvSpPr>
        <p:spPr>
          <a:xfrm>
            <a:off x="2598433" y="509975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479A36-007B-434B-9A57-2E79CD9885F6}"/>
              </a:ext>
            </a:extLst>
          </p:cNvPr>
          <p:cNvSpPr/>
          <p:nvPr/>
        </p:nvSpPr>
        <p:spPr>
          <a:xfrm>
            <a:off x="2897733" y="510632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3D7FC3-92C6-014A-82B1-F9B5E5F1F662}"/>
              </a:ext>
            </a:extLst>
          </p:cNvPr>
          <p:cNvSpPr/>
          <p:nvPr/>
        </p:nvSpPr>
        <p:spPr>
          <a:xfrm>
            <a:off x="3182168" y="510632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AB8DB0-43CE-7849-8D1E-B7C00CAAB995}"/>
              </a:ext>
            </a:extLst>
          </p:cNvPr>
          <p:cNvSpPr/>
          <p:nvPr/>
        </p:nvSpPr>
        <p:spPr>
          <a:xfrm>
            <a:off x="3466603" y="511026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3C9A39-B94E-5B49-82EC-2848E9AD3729}"/>
              </a:ext>
            </a:extLst>
          </p:cNvPr>
          <p:cNvSpPr/>
          <p:nvPr/>
        </p:nvSpPr>
        <p:spPr>
          <a:xfrm>
            <a:off x="1161393" y="483043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31B998-A430-1847-94EF-D7F23D4EA90D}"/>
              </a:ext>
            </a:extLst>
          </p:cNvPr>
          <p:cNvSpPr/>
          <p:nvPr/>
        </p:nvSpPr>
        <p:spPr>
          <a:xfrm>
            <a:off x="1445828" y="483043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693EC7-7D29-4A42-8FC9-B2610FF1EB07}"/>
              </a:ext>
            </a:extLst>
          </p:cNvPr>
          <p:cNvSpPr/>
          <p:nvPr/>
        </p:nvSpPr>
        <p:spPr>
          <a:xfrm>
            <a:off x="1730263" y="4834373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AE697D-C6D1-834F-951A-F33C32B72CF8}"/>
              </a:ext>
            </a:extLst>
          </p:cNvPr>
          <p:cNvSpPr/>
          <p:nvPr/>
        </p:nvSpPr>
        <p:spPr>
          <a:xfrm>
            <a:off x="2029563" y="4826491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CB5E317-DC31-F64A-86A4-EAF6212114FC}"/>
              </a:ext>
            </a:extLst>
          </p:cNvPr>
          <p:cNvSpPr/>
          <p:nvPr/>
        </p:nvSpPr>
        <p:spPr>
          <a:xfrm>
            <a:off x="2313998" y="4826491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3D15109-EF5B-6D41-A0DF-572C069EDF21}"/>
              </a:ext>
            </a:extLst>
          </p:cNvPr>
          <p:cNvSpPr/>
          <p:nvPr/>
        </p:nvSpPr>
        <p:spPr>
          <a:xfrm>
            <a:off x="2598433" y="4830432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1DA748-1A71-D546-AF7D-8AF071C51A5A}"/>
              </a:ext>
            </a:extLst>
          </p:cNvPr>
          <p:cNvSpPr/>
          <p:nvPr/>
        </p:nvSpPr>
        <p:spPr>
          <a:xfrm>
            <a:off x="2897733" y="4837000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3CE6B8-F3CA-3C47-9D51-CB93166DD573}"/>
              </a:ext>
            </a:extLst>
          </p:cNvPr>
          <p:cNvSpPr/>
          <p:nvPr/>
        </p:nvSpPr>
        <p:spPr>
          <a:xfrm>
            <a:off x="3182168" y="483700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277D7B6-58DB-8D4F-8452-A97E53C7D09C}"/>
              </a:ext>
            </a:extLst>
          </p:cNvPr>
          <p:cNvSpPr/>
          <p:nvPr/>
        </p:nvSpPr>
        <p:spPr>
          <a:xfrm>
            <a:off x="3466603" y="484094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77199B-023A-7B48-A7A1-C769825FAB1C}"/>
              </a:ext>
            </a:extLst>
          </p:cNvPr>
          <p:cNvSpPr/>
          <p:nvPr/>
        </p:nvSpPr>
        <p:spPr>
          <a:xfrm>
            <a:off x="3751038" y="484751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F218A59-F71A-434D-AE39-4C2390200C05}"/>
              </a:ext>
            </a:extLst>
          </p:cNvPr>
          <p:cNvSpPr/>
          <p:nvPr/>
        </p:nvSpPr>
        <p:spPr>
          <a:xfrm>
            <a:off x="1161393" y="455059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7781534-5EA9-E24C-B0CA-C5E8582FA645}"/>
              </a:ext>
            </a:extLst>
          </p:cNvPr>
          <p:cNvSpPr/>
          <p:nvPr/>
        </p:nvSpPr>
        <p:spPr>
          <a:xfrm>
            <a:off x="1445828" y="455059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0DD7C-0D06-7043-BFC4-FA7260133214}"/>
              </a:ext>
            </a:extLst>
          </p:cNvPr>
          <p:cNvSpPr/>
          <p:nvPr/>
        </p:nvSpPr>
        <p:spPr>
          <a:xfrm>
            <a:off x="1730263" y="4554534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F52FC4-B575-A649-91E5-1E871793E873}"/>
              </a:ext>
            </a:extLst>
          </p:cNvPr>
          <p:cNvSpPr/>
          <p:nvPr/>
        </p:nvSpPr>
        <p:spPr>
          <a:xfrm>
            <a:off x="2029563" y="4546652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8E3AD3-58FB-F045-AD98-E5041B222CD8}"/>
              </a:ext>
            </a:extLst>
          </p:cNvPr>
          <p:cNvSpPr/>
          <p:nvPr/>
        </p:nvSpPr>
        <p:spPr>
          <a:xfrm>
            <a:off x="2313998" y="4546652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C13517F-5F2A-684C-8783-D294216274FB}"/>
              </a:ext>
            </a:extLst>
          </p:cNvPr>
          <p:cNvSpPr/>
          <p:nvPr/>
        </p:nvSpPr>
        <p:spPr>
          <a:xfrm>
            <a:off x="2598433" y="4550593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D69831D-1DE5-3140-BAE4-5F3452535F4F}"/>
              </a:ext>
            </a:extLst>
          </p:cNvPr>
          <p:cNvSpPr/>
          <p:nvPr/>
        </p:nvSpPr>
        <p:spPr>
          <a:xfrm>
            <a:off x="2897733" y="4557161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F76EA-8490-254F-9DD0-1D0AC4D55B3F}"/>
              </a:ext>
            </a:extLst>
          </p:cNvPr>
          <p:cNvSpPr/>
          <p:nvPr/>
        </p:nvSpPr>
        <p:spPr>
          <a:xfrm>
            <a:off x="3182168" y="455716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AFEA3F-E4C8-0C4C-863C-7F53691376DA}"/>
              </a:ext>
            </a:extLst>
          </p:cNvPr>
          <p:cNvSpPr/>
          <p:nvPr/>
        </p:nvSpPr>
        <p:spPr>
          <a:xfrm>
            <a:off x="3466603" y="456110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FC4311B-0A4D-E64A-8822-BFBD920FB60B}"/>
              </a:ext>
            </a:extLst>
          </p:cNvPr>
          <p:cNvSpPr/>
          <p:nvPr/>
        </p:nvSpPr>
        <p:spPr>
          <a:xfrm>
            <a:off x="3751038" y="456767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26DD5B7-C4C9-5E42-B9AF-591C60F2C6F3}"/>
              </a:ext>
            </a:extLst>
          </p:cNvPr>
          <p:cNvSpPr/>
          <p:nvPr/>
        </p:nvSpPr>
        <p:spPr>
          <a:xfrm>
            <a:off x="1161393" y="428126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F9ED7CF-48C3-0E4B-A7E7-25A04AAFA27F}"/>
              </a:ext>
            </a:extLst>
          </p:cNvPr>
          <p:cNvSpPr/>
          <p:nvPr/>
        </p:nvSpPr>
        <p:spPr>
          <a:xfrm>
            <a:off x="1445828" y="428126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CA8B53-81DC-714C-8408-EBE94EFD08B5}"/>
              </a:ext>
            </a:extLst>
          </p:cNvPr>
          <p:cNvSpPr/>
          <p:nvPr/>
        </p:nvSpPr>
        <p:spPr>
          <a:xfrm>
            <a:off x="1730263" y="4285207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9E6B72-1ACB-6E41-AF28-83B6737A92DA}"/>
              </a:ext>
            </a:extLst>
          </p:cNvPr>
          <p:cNvSpPr/>
          <p:nvPr/>
        </p:nvSpPr>
        <p:spPr>
          <a:xfrm>
            <a:off x="2029563" y="4277325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220FAD-D897-2B42-AF75-5211E3924D56}"/>
              </a:ext>
            </a:extLst>
          </p:cNvPr>
          <p:cNvSpPr/>
          <p:nvPr/>
        </p:nvSpPr>
        <p:spPr>
          <a:xfrm>
            <a:off x="2313998" y="4277325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B6331B2-CEBE-C249-85C0-EFAA24578D2E}"/>
              </a:ext>
            </a:extLst>
          </p:cNvPr>
          <p:cNvSpPr/>
          <p:nvPr/>
        </p:nvSpPr>
        <p:spPr>
          <a:xfrm>
            <a:off x="2598433" y="4281266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165CE0A-F603-DB44-B9D8-33AB971628CC}"/>
              </a:ext>
            </a:extLst>
          </p:cNvPr>
          <p:cNvSpPr/>
          <p:nvPr/>
        </p:nvSpPr>
        <p:spPr>
          <a:xfrm>
            <a:off x="2897733" y="4287834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D9D4E76-94CE-AB45-90A0-6E3444AA2259}"/>
              </a:ext>
            </a:extLst>
          </p:cNvPr>
          <p:cNvSpPr/>
          <p:nvPr/>
        </p:nvSpPr>
        <p:spPr>
          <a:xfrm>
            <a:off x="3182168" y="4287834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6A144A-691A-924E-942C-5D66EE76B792}"/>
              </a:ext>
            </a:extLst>
          </p:cNvPr>
          <p:cNvSpPr/>
          <p:nvPr/>
        </p:nvSpPr>
        <p:spPr>
          <a:xfrm>
            <a:off x="3466603" y="4291775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D845E82-AA33-1E43-8BD7-9009F39CA507}"/>
              </a:ext>
            </a:extLst>
          </p:cNvPr>
          <p:cNvSpPr/>
          <p:nvPr/>
        </p:nvSpPr>
        <p:spPr>
          <a:xfrm>
            <a:off x="3751038" y="429834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F311449-E863-1A41-9D3F-82605EF1FC51}"/>
              </a:ext>
            </a:extLst>
          </p:cNvPr>
          <p:cNvSpPr/>
          <p:nvPr/>
        </p:nvSpPr>
        <p:spPr>
          <a:xfrm>
            <a:off x="1161393" y="402507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AA55A3-C230-E541-A036-A98064094B1D}"/>
              </a:ext>
            </a:extLst>
          </p:cNvPr>
          <p:cNvSpPr/>
          <p:nvPr/>
        </p:nvSpPr>
        <p:spPr>
          <a:xfrm>
            <a:off x="1445828" y="402507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9A57EAA-FF68-D541-82B2-860536F34105}"/>
              </a:ext>
            </a:extLst>
          </p:cNvPr>
          <p:cNvSpPr/>
          <p:nvPr/>
        </p:nvSpPr>
        <p:spPr>
          <a:xfrm>
            <a:off x="1730263" y="4029016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CA7682D-091F-4B4C-8060-BB6CB0135F10}"/>
              </a:ext>
            </a:extLst>
          </p:cNvPr>
          <p:cNvSpPr/>
          <p:nvPr/>
        </p:nvSpPr>
        <p:spPr>
          <a:xfrm>
            <a:off x="2029563" y="4021134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DA10335-1175-F54A-9090-CAE1EC562B2A}"/>
              </a:ext>
            </a:extLst>
          </p:cNvPr>
          <p:cNvSpPr/>
          <p:nvPr/>
        </p:nvSpPr>
        <p:spPr>
          <a:xfrm>
            <a:off x="2313998" y="4021134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665A456-6B46-2243-87CA-19E66E340D56}"/>
              </a:ext>
            </a:extLst>
          </p:cNvPr>
          <p:cNvSpPr/>
          <p:nvPr/>
        </p:nvSpPr>
        <p:spPr>
          <a:xfrm>
            <a:off x="2598433" y="4025075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26244C6-015A-F44D-B442-C0DD79963105}"/>
              </a:ext>
            </a:extLst>
          </p:cNvPr>
          <p:cNvSpPr/>
          <p:nvPr/>
        </p:nvSpPr>
        <p:spPr>
          <a:xfrm>
            <a:off x="2897733" y="4031643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E7D6D39-2329-F745-8AFB-8BA7D52567ED}"/>
              </a:ext>
            </a:extLst>
          </p:cNvPr>
          <p:cNvSpPr/>
          <p:nvPr/>
        </p:nvSpPr>
        <p:spPr>
          <a:xfrm>
            <a:off x="3182168" y="403164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9B85CFA-98D1-BC45-BAD4-10ECB3DA8C26}"/>
              </a:ext>
            </a:extLst>
          </p:cNvPr>
          <p:cNvSpPr/>
          <p:nvPr/>
        </p:nvSpPr>
        <p:spPr>
          <a:xfrm>
            <a:off x="3466603" y="403558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2E0D5E-03BC-994F-BE89-80C4A6B4BD27}"/>
              </a:ext>
            </a:extLst>
          </p:cNvPr>
          <p:cNvSpPr/>
          <p:nvPr/>
        </p:nvSpPr>
        <p:spPr>
          <a:xfrm>
            <a:off x="3751038" y="404215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7A1951A-F38B-D245-BB99-B41D53441EAF}"/>
              </a:ext>
            </a:extLst>
          </p:cNvPr>
          <p:cNvSpPr/>
          <p:nvPr/>
        </p:nvSpPr>
        <p:spPr>
          <a:xfrm>
            <a:off x="1161393" y="37557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361CC4E-3A6E-E346-846A-57FEDD758E17}"/>
              </a:ext>
            </a:extLst>
          </p:cNvPr>
          <p:cNvSpPr/>
          <p:nvPr/>
        </p:nvSpPr>
        <p:spPr>
          <a:xfrm>
            <a:off x="1445828" y="37557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86D28DA-B2DE-0047-88A8-AAC09EEC2E5C}"/>
              </a:ext>
            </a:extLst>
          </p:cNvPr>
          <p:cNvSpPr/>
          <p:nvPr/>
        </p:nvSpPr>
        <p:spPr>
          <a:xfrm>
            <a:off x="1730263" y="3759689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61DD52E-56BF-7B42-8965-91C1EA4A514F}"/>
              </a:ext>
            </a:extLst>
          </p:cNvPr>
          <p:cNvSpPr/>
          <p:nvPr/>
        </p:nvSpPr>
        <p:spPr>
          <a:xfrm>
            <a:off x="2029563" y="3751807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50790F9-9FA9-7F42-995C-446F10FDF59D}"/>
              </a:ext>
            </a:extLst>
          </p:cNvPr>
          <p:cNvSpPr/>
          <p:nvPr/>
        </p:nvSpPr>
        <p:spPr>
          <a:xfrm>
            <a:off x="2313998" y="3751807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DD3988C-B393-B441-8EC0-AFD43BD65C4B}"/>
              </a:ext>
            </a:extLst>
          </p:cNvPr>
          <p:cNvSpPr/>
          <p:nvPr/>
        </p:nvSpPr>
        <p:spPr>
          <a:xfrm>
            <a:off x="2598433" y="3755748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46BCDE2-5DEE-C648-91E3-E92CC4852932}"/>
              </a:ext>
            </a:extLst>
          </p:cNvPr>
          <p:cNvSpPr/>
          <p:nvPr/>
        </p:nvSpPr>
        <p:spPr>
          <a:xfrm>
            <a:off x="2897733" y="3762316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1B2D2EF-D18D-B545-B469-25AB81E6C2AD}"/>
              </a:ext>
            </a:extLst>
          </p:cNvPr>
          <p:cNvSpPr/>
          <p:nvPr/>
        </p:nvSpPr>
        <p:spPr>
          <a:xfrm>
            <a:off x="3182168" y="376231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9C66E91-01C3-9C49-9683-4DEF2659A9D5}"/>
              </a:ext>
            </a:extLst>
          </p:cNvPr>
          <p:cNvSpPr/>
          <p:nvPr/>
        </p:nvSpPr>
        <p:spPr>
          <a:xfrm>
            <a:off x="3466603" y="376625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5DF4023-251E-7B46-A5C2-B3F096503012}"/>
              </a:ext>
            </a:extLst>
          </p:cNvPr>
          <p:cNvSpPr/>
          <p:nvPr/>
        </p:nvSpPr>
        <p:spPr>
          <a:xfrm>
            <a:off x="3751038" y="377282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890686D-60E5-8042-9D9F-2AF0394255B4}"/>
              </a:ext>
            </a:extLst>
          </p:cNvPr>
          <p:cNvSpPr/>
          <p:nvPr/>
        </p:nvSpPr>
        <p:spPr>
          <a:xfrm>
            <a:off x="1161393" y="348116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C0E8E57-6159-CF4D-89E6-854B89AEAA40}"/>
              </a:ext>
            </a:extLst>
          </p:cNvPr>
          <p:cNvSpPr/>
          <p:nvPr/>
        </p:nvSpPr>
        <p:spPr>
          <a:xfrm>
            <a:off x="1445828" y="348116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259905-371D-F643-B6E0-D764B2F8AD3C}"/>
              </a:ext>
            </a:extLst>
          </p:cNvPr>
          <p:cNvSpPr/>
          <p:nvPr/>
        </p:nvSpPr>
        <p:spPr>
          <a:xfrm>
            <a:off x="1730263" y="348510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FEEB76-E4E6-5A46-98A7-5526F02B5B2E}"/>
              </a:ext>
            </a:extLst>
          </p:cNvPr>
          <p:cNvSpPr/>
          <p:nvPr/>
        </p:nvSpPr>
        <p:spPr>
          <a:xfrm>
            <a:off x="2029563" y="347722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13E1B5D-7913-3140-B1FF-839E89613028}"/>
              </a:ext>
            </a:extLst>
          </p:cNvPr>
          <p:cNvSpPr/>
          <p:nvPr/>
        </p:nvSpPr>
        <p:spPr>
          <a:xfrm>
            <a:off x="2313998" y="3477225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7447785-21A2-AB48-B256-0FB08A96A359}"/>
              </a:ext>
            </a:extLst>
          </p:cNvPr>
          <p:cNvSpPr/>
          <p:nvPr/>
        </p:nvSpPr>
        <p:spPr>
          <a:xfrm>
            <a:off x="2598433" y="348116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4A13145-2B7C-6640-B1D4-7EC00712AC70}"/>
              </a:ext>
            </a:extLst>
          </p:cNvPr>
          <p:cNvSpPr/>
          <p:nvPr/>
        </p:nvSpPr>
        <p:spPr>
          <a:xfrm>
            <a:off x="2897733" y="348773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A51D7E2-4032-694B-AB1E-7B99B9177DE3}"/>
              </a:ext>
            </a:extLst>
          </p:cNvPr>
          <p:cNvSpPr/>
          <p:nvPr/>
        </p:nvSpPr>
        <p:spPr>
          <a:xfrm>
            <a:off x="3182168" y="348773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0EA3CC6-C6E9-2542-B7DE-1B6368E0FF00}"/>
              </a:ext>
            </a:extLst>
          </p:cNvPr>
          <p:cNvSpPr/>
          <p:nvPr/>
        </p:nvSpPr>
        <p:spPr>
          <a:xfrm>
            <a:off x="3466603" y="349167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B833C30-1A02-8A4E-9344-A1399A0A2562}"/>
              </a:ext>
            </a:extLst>
          </p:cNvPr>
          <p:cNvSpPr/>
          <p:nvPr/>
        </p:nvSpPr>
        <p:spPr>
          <a:xfrm>
            <a:off x="3751038" y="349824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D931C3F-3823-CA4B-BCD1-C6B5C9C9E9AE}"/>
              </a:ext>
            </a:extLst>
          </p:cNvPr>
          <p:cNvSpPr/>
          <p:nvPr/>
        </p:nvSpPr>
        <p:spPr>
          <a:xfrm>
            <a:off x="1161393" y="321183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EDFE9C0-76FD-2D44-BA5B-FCF3AA3E1A11}"/>
              </a:ext>
            </a:extLst>
          </p:cNvPr>
          <p:cNvSpPr/>
          <p:nvPr/>
        </p:nvSpPr>
        <p:spPr>
          <a:xfrm>
            <a:off x="1445828" y="321183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71EF70F-BB1E-9644-91C0-2E32EB95CF75}"/>
              </a:ext>
            </a:extLst>
          </p:cNvPr>
          <p:cNvSpPr/>
          <p:nvPr/>
        </p:nvSpPr>
        <p:spPr>
          <a:xfrm>
            <a:off x="1730263" y="321578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6923C61-F5E3-AA4C-8342-70C482290E71}"/>
              </a:ext>
            </a:extLst>
          </p:cNvPr>
          <p:cNvSpPr/>
          <p:nvPr/>
        </p:nvSpPr>
        <p:spPr>
          <a:xfrm>
            <a:off x="2029563" y="320789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BCC3500-1FB9-5C44-8C2E-2CB7CAD701F0}"/>
              </a:ext>
            </a:extLst>
          </p:cNvPr>
          <p:cNvSpPr/>
          <p:nvPr/>
        </p:nvSpPr>
        <p:spPr>
          <a:xfrm>
            <a:off x="2313998" y="3207898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02934C-9E68-8146-8DBC-D8C256D35601}"/>
              </a:ext>
            </a:extLst>
          </p:cNvPr>
          <p:cNvSpPr/>
          <p:nvPr/>
        </p:nvSpPr>
        <p:spPr>
          <a:xfrm>
            <a:off x="2598433" y="321183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40B8F63-F463-7E47-98D7-C669C8D4CBCF}"/>
              </a:ext>
            </a:extLst>
          </p:cNvPr>
          <p:cNvSpPr/>
          <p:nvPr/>
        </p:nvSpPr>
        <p:spPr>
          <a:xfrm>
            <a:off x="2897733" y="321840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1B7444C-CC94-1447-82A4-505007F5D240}"/>
              </a:ext>
            </a:extLst>
          </p:cNvPr>
          <p:cNvSpPr/>
          <p:nvPr/>
        </p:nvSpPr>
        <p:spPr>
          <a:xfrm>
            <a:off x="3182168" y="321840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D6880BC-ED41-EC42-89A9-8625C39D0B84}"/>
              </a:ext>
            </a:extLst>
          </p:cNvPr>
          <p:cNvSpPr/>
          <p:nvPr/>
        </p:nvSpPr>
        <p:spPr>
          <a:xfrm>
            <a:off x="3466603" y="32223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F72FE7B-1FE1-EE4B-8EAA-615E14D5F3B2}"/>
              </a:ext>
            </a:extLst>
          </p:cNvPr>
          <p:cNvSpPr/>
          <p:nvPr/>
        </p:nvSpPr>
        <p:spPr>
          <a:xfrm>
            <a:off x="3751038" y="322891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0F28EFD1-6D2D-0842-8672-9B4E83906214}"/>
              </a:ext>
            </a:extLst>
          </p:cNvPr>
          <p:cNvSpPr/>
          <p:nvPr/>
        </p:nvSpPr>
        <p:spPr>
          <a:xfrm rot="2690458">
            <a:off x="4351697" y="3349153"/>
            <a:ext cx="273269" cy="3177480"/>
          </a:xfrm>
          <a:prstGeom prst="rightBrace">
            <a:avLst>
              <a:gd name="adj1" fmla="val 21214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394378-BE6B-F648-BC01-EE547EA758AA}"/>
              </a:ext>
            </a:extLst>
          </p:cNvPr>
          <p:cNvSpPr txBox="1"/>
          <p:nvPr/>
        </p:nvSpPr>
        <p:spPr>
          <a:xfrm rot="18824219">
            <a:off x="3818552" y="4798695"/>
            <a:ext cx="230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Temporal Frequency </a:t>
            </a:r>
          </a:p>
          <a:p>
            <a:r>
              <a:rPr lang="en-US" dirty="0"/>
              <a:t>(e.g., 3 </a:t>
            </a:r>
            <a:r>
              <a:rPr lang="en-US" dirty="0" err="1"/>
              <a:t>hrly</a:t>
            </a:r>
            <a:r>
              <a:rPr lang="en-US" dirty="0"/>
              <a:t>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C1F15D1-A2F6-5547-B214-1F8BD560D3E4}"/>
              </a:ext>
            </a:extLst>
          </p:cNvPr>
          <p:cNvSpPr/>
          <p:nvPr/>
        </p:nvSpPr>
        <p:spPr>
          <a:xfrm>
            <a:off x="7977259" y="1284667"/>
            <a:ext cx="2975084" cy="2757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0BD14D5-9798-4744-B4F0-8519437FCB38}"/>
              </a:ext>
            </a:extLst>
          </p:cNvPr>
          <p:cNvSpPr/>
          <p:nvPr/>
        </p:nvSpPr>
        <p:spPr>
          <a:xfrm>
            <a:off x="8072507" y="376625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90F448-2B05-9241-8065-67267A163A1B}"/>
              </a:ext>
            </a:extLst>
          </p:cNvPr>
          <p:cNvSpPr/>
          <p:nvPr/>
        </p:nvSpPr>
        <p:spPr>
          <a:xfrm>
            <a:off x="8356942" y="376625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6774B3-910A-8C4A-B724-9DC36F600105}"/>
              </a:ext>
            </a:extLst>
          </p:cNvPr>
          <p:cNvSpPr/>
          <p:nvPr/>
        </p:nvSpPr>
        <p:spPr>
          <a:xfrm>
            <a:off x="8641377" y="3770199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F0A75B1-1BF9-1847-9B62-7167339EBFC0}"/>
              </a:ext>
            </a:extLst>
          </p:cNvPr>
          <p:cNvSpPr/>
          <p:nvPr/>
        </p:nvSpPr>
        <p:spPr>
          <a:xfrm>
            <a:off x="8940677" y="3762317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8AE5452-F4E4-FC43-9D48-F9682E42A344}"/>
              </a:ext>
            </a:extLst>
          </p:cNvPr>
          <p:cNvSpPr/>
          <p:nvPr/>
        </p:nvSpPr>
        <p:spPr>
          <a:xfrm>
            <a:off x="9225112" y="3762317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1ED422-2CB4-B843-B2E0-6EADB266A27B}"/>
              </a:ext>
            </a:extLst>
          </p:cNvPr>
          <p:cNvSpPr/>
          <p:nvPr/>
        </p:nvSpPr>
        <p:spPr>
          <a:xfrm>
            <a:off x="9509547" y="3766258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F5EB6CA-ECAB-1D40-A30D-61B2829F3504}"/>
              </a:ext>
            </a:extLst>
          </p:cNvPr>
          <p:cNvSpPr/>
          <p:nvPr/>
        </p:nvSpPr>
        <p:spPr>
          <a:xfrm>
            <a:off x="9808847" y="377282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9ED19D5-B2B9-A64A-AA86-63E392A81F5E}"/>
              </a:ext>
            </a:extLst>
          </p:cNvPr>
          <p:cNvSpPr/>
          <p:nvPr/>
        </p:nvSpPr>
        <p:spPr>
          <a:xfrm>
            <a:off x="10093282" y="377282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90DF96D-F486-6A41-8F53-513C1C649AE0}"/>
              </a:ext>
            </a:extLst>
          </p:cNvPr>
          <p:cNvSpPr/>
          <p:nvPr/>
        </p:nvSpPr>
        <p:spPr>
          <a:xfrm>
            <a:off x="10377717" y="377676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0BAA2EC9-CAFA-BE48-9B66-5F4CCF9A99AC}"/>
              </a:ext>
            </a:extLst>
          </p:cNvPr>
          <p:cNvSpPr/>
          <p:nvPr/>
        </p:nvSpPr>
        <p:spPr>
          <a:xfrm>
            <a:off x="10662152" y="378333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669D91B1-85FF-0D4A-B44E-D0B11B1897BF}"/>
              </a:ext>
            </a:extLst>
          </p:cNvPr>
          <p:cNvSpPr/>
          <p:nvPr/>
        </p:nvSpPr>
        <p:spPr>
          <a:xfrm>
            <a:off x="8072507" y="349693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98ED8AB-3A73-7C44-B226-E1B04FC30285}"/>
              </a:ext>
            </a:extLst>
          </p:cNvPr>
          <p:cNvSpPr/>
          <p:nvPr/>
        </p:nvSpPr>
        <p:spPr>
          <a:xfrm>
            <a:off x="8356942" y="3496931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B6556C1-E92F-3F41-AD36-53E56F46ED56}"/>
              </a:ext>
            </a:extLst>
          </p:cNvPr>
          <p:cNvSpPr/>
          <p:nvPr/>
        </p:nvSpPr>
        <p:spPr>
          <a:xfrm>
            <a:off x="8641377" y="3500872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1CA82B8-93D1-7C45-80C1-7765092285F8}"/>
              </a:ext>
            </a:extLst>
          </p:cNvPr>
          <p:cNvSpPr/>
          <p:nvPr/>
        </p:nvSpPr>
        <p:spPr>
          <a:xfrm>
            <a:off x="8940677" y="3492990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71DF1F-A532-9442-A066-AB497A965987}"/>
              </a:ext>
            </a:extLst>
          </p:cNvPr>
          <p:cNvSpPr/>
          <p:nvPr/>
        </p:nvSpPr>
        <p:spPr>
          <a:xfrm>
            <a:off x="9225112" y="3492990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5B87DCA-79F1-8842-8285-9F2234B07593}"/>
              </a:ext>
            </a:extLst>
          </p:cNvPr>
          <p:cNvSpPr/>
          <p:nvPr/>
        </p:nvSpPr>
        <p:spPr>
          <a:xfrm>
            <a:off x="9509547" y="3496931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AE33429-CA79-1848-83AD-F559F4786F45}"/>
              </a:ext>
            </a:extLst>
          </p:cNvPr>
          <p:cNvSpPr/>
          <p:nvPr/>
        </p:nvSpPr>
        <p:spPr>
          <a:xfrm>
            <a:off x="9808847" y="3503499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5D1A4AA3-658D-764A-9667-BB9B158AED52}"/>
              </a:ext>
            </a:extLst>
          </p:cNvPr>
          <p:cNvSpPr/>
          <p:nvPr/>
        </p:nvSpPr>
        <p:spPr>
          <a:xfrm>
            <a:off x="10093282" y="350349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E840780-47A8-F74A-992A-E95474B971AA}"/>
              </a:ext>
            </a:extLst>
          </p:cNvPr>
          <p:cNvSpPr/>
          <p:nvPr/>
        </p:nvSpPr>
        <p:spPr>
          <a:xfrm>
            <a:off x="10377717" y="350744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0EC88C8-6756-3942-996C-62B7514F7EF7}"/>
              </a:ext>
            </a:extLst>
          </p:cNvPr>
          <p:cNvSpPr/>
          <p:nvPr/>
        </p:nvSpPr>
        <p:spPr>
          <a:xfrm>
            <a:off x="10662152" y="351401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E0A073E-F3B9-8F48-B90E-D509D2CFB24A}"/>
              </a:ext>
            </a:extLst>
          </p:cNvPr>
          <p:cNvSpPr/>
          <p:nvPr/>
        </p:nvSpPr>
        <p:spPr>
          <a:xfrm>
            <a:off x="8072507" y="323811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ACA6818-A398-F741-93EE-A1F26442590A}"/>
              </a:ext>
            </a:extLst>
          </p:cNvPr>
          <p:cNvSpPr/>
          <p:nvPr/>
        </p:nvSpPr>
        <p:spPr>
          <a:xfrm>
            <a:off x="8356942" y="323811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0875D0E-7465-004D-9FAE-C2F82E1F1B57}"/>
              </a:ext>
            </a:extLst>
          </p:cNvPr>
          <p:cNvSpPr/>
          <p:nvPr/>
        </p:nvSpPr>
        <p:spPr>
          <a:xfrm>
            <a:off x="8641377" y="3242055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A52F41E-DE99-CA4A-BD0E-9496CA3406FC}"/>
              </a:ext>
            </a:extLst>
          </p:cNvPr>
          <p:cNvSpPr/>
          <p:nvPr/>
        </p:nvSpPr>
        <p:spPr>
          <a:xfrm>
            <a:off x="8940677" y="3234173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4BF9551-AA02-9744-BB03-B521847A9C45}"/>
              </a:ext>
            </a:extLst>
          </p:cNvPr>
          <p:cNvSpPr/>
          <p:nvPr/>
        </p:nvSpPr>
        <p:spPr>
          <a:xfrm>
            <a:off x="9225112" y="3234173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4057100-6A46-B248-93BA-FB3861D9B2A8}"/>
              </a:ext>
            </a:extLst>
          </p:cNvPr>
          <p:cNvSpPr/>
          <p:nvPr/>
        </p:nvSpPr>
        <p:spPr>
          <a:xfrm>
            <a:off x="9509547" y="3238114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51A40EC-59AF-594F-B6DA-3E9A5606D6BF}"/>
              </a:ext>
            </a:extLst>
          </p:cNvPr>
          <p:cNvSpPr/>
          <p:nvPr/>
        </p:nvSpPr>
        <p:spPr>
          <a:xfrm>
            <a:off x="9808847" y="3244682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2D51512-E75F-9943-9BA2-804F65BDEF59}"/>
              </a:ext>
            </a:extLst>
          </p:cNvPr>
          <p:cNvSpPr/>
          <p:nvPr/>
        </p:nvSpPr>
        <p:spPr>
          <a:xfrm>
            <a:off x="10093282" y="324468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21BD69-FC6F-F948-ABFE-8C58784B2791}"/>
              </a:ext>
            </a:extLst>
          </p:cNvPr>
          <p:cNvSpPr/>
          <p:nvPr/>
        </p:nvSpPr>
        <p:spPr>
          <a:xfrm>
            <a:off x="10377717" y="324862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88E184D-7EBA-9A40-B43E-96B6BF16988F}"/>
              </a:ext>
            </a:extLst>
          </p:cNvPr>
          <p:cNvSpPr/>
          <p:nvPr/>
        </p:nvSpPr>
        <p:spPr>
          <a:xfrm>
            <a:off x="10662152" y="325519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52225B7-6A3B-7F4B-8B47-E46649B9260F}"/>
              </a:ext>
            </a:extLst>
          </p:cNvPr>
          <p:cNvSpPr/>
          <p:nvPr/>
        </p:nvSpPr>
        <p:spPr>
          <a:xfrm>
            <a:off x="8072507" y="296878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C10363-FCDF-E844-A4D5-E4F14C166161}"/>
              </a:ext>
            </a:extLst>
          </p:cNvPr>
          <p:cNvSpPr/>
          <p:nvPr/>
        </p:nvSpPr>
        <p:spPr>
          <a:xfrm>
            <a:off x="8356942" y="296878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C8FBCFF-AB58-6D48-87DE-71B4DFD9BDD1}"/>
              </a:ext>
            </a:extLst>
          </p:cNvPr>
          <p:cNvSpPr/>
          <p:nvPr/>
        </p:nvSpPr>
        <p:spPr>
          <a:xfrm>
            <a:off x="8641377" y="2972728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5757FFD-72EA-6040-A8D6-B1EA60896208}"/>
              </a:ext>
            </a:extLst>
          </p:cNvPr>
          <p:cNvSpPr/>
          <p:nvPr/>
        </p:nvSpPr>
        <p:spPr>
          <a:xfrm>
            <a:off x="8940677" y="296484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94E5244-5B08-4549-9DBA-CA3995066C13}"/>
              </a:ext>
            </a:extLst>
          </p:cNvPr>
          <p:cNvSpPr/>
          <p:nvPr/>
        </p:nvSpPr>
        <p:spPr>
          <a:xfrm>
            <a:off x="9225112" y="296484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785B618-D5FA-A84D-9B97-66BA776DE4F5}"/>
              </a:ext>
            </a:extLst>
          </p:cNvPr>
          <p:cNvSpPr/>
          <p:nvPr/>
        </p:nvSpPr>
        <p:spPr>
          <a:xfrm>
            <a:off x="9509547" y="2968787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CD0E476-C9C2-3846-9D26-FC4C35476AFA}"/>
              </a:ext>
            </a:extLst>
          </p:cNvPr>
          <p:cNvSpPr/>
          <p:nvPr/>
        </p:nvSpPr>
        <p:spPr>
          <a:xfrm>
            <a:off x="9808847" y="2975355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6F017C4-F3F8-D04E-B403-5F82C56969D2}"/>
              </a:ext>
            </a:extLst>
          </p:cNvPr>
          <p:cNvSpPr/>
          <p:nvPr/>
        </p:nvSpPr>
        <p:spPr>
          <a:xfrm>
            <a:off x="10093282" y="2975355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E6FE784-8E24-A447-8CEE-B907FA880618}"/>
              </a:ext>
            </a:extLst>
          </p:cNvPr>
          <p:cNvSpPr/>
          <p:nvPr/>
        </p:nvSpPr>
        <p:spPr>
          <a:xfrm>
            <a:off x="10377717" y="297929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D01A5E2-A902-A546-9368-28F4D1BB3B96}"/>
              </a:ext>
            </a:extLst>
          </p:cNvPr>
          <p:cNvSpPr/>
          <p:nvPr/>
        </p:nvSpPr>
        <p:spPr>
          <a:xfrm>
            <a:off x="10662152" y="298586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B7069A89-4BB2-6E48-8FD3-87B10718B750}"/>
              </a:ext>
            </a:extLst>
          </p:cNvPr>
          <p:cNvSpPr/>
          <p:nvPr/>
        </p:nvSpPr>
        <p:spPr>
          <a:xfrm>
            <a:off x="8072507" y="26889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F761E7B-08C7-5940-940E-28B2E3C14300}"/>
              </a:ext>
            </a:extLst>
          </p:cNvPr>
          <p:cNvSpPr/>
          <p:nvPr/>
        </p:nvSpPr>
        <p:spPr>
          <a:xfrm>
            <a:off x="8356942" y="26889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441B3ED-BCDB-7D48-A39F-19645B5DACE8}"/>
              </a:ext>
            </a:extLst>
          </p:cNvPr>
          <p:cNvSpPr/>
          <p:nvPr/>
        </p:nvSpPr>
        <p:spPr>
          <a:xfrm>
            <a:off x="8641377" y="2692889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104DFA3-37F4-8A43-AB27-43069393C3E6}"/>
              </a:ext>
            </a:extLst>
          </p:cNvPr>
          <p:cNvSpPr/>
          <p:nvPr/>
        </p:nvSpPr>
        <p:spPr>
          <a:xfrm>
            <a:off x="8940677" y="2685007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E45F400-CCE1-0649-A26B-AFC7287C6173}"/>
              </a:ext>
            </a:extLst>
          </p:cNvPr>
          <p:cNvSpPr/>
          <p:nvPr/>
        </p:nvSpPr>
        <p:spPr>
          <a:xfrm>
            <a:off x="9225112" y="2685007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45FF89B-2FA2-E94A-91E0-F7C6EF6C380B}"/>
              </a:ext>
            </a:extLst>
          </p:cNvPr>
          <p:cNvSpPr/>
          <p:nvPr/>
        </p:nvSpPr>
        <p:spPr>
          <a:xfrm>
            <a:off x="9509547" y="2688948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58B40E8-AD0B-5D40-A1F0-9EAA9BC00727}"/>
              </a:ext>
            </a:extLst>
          </p:cNvPr>
          <p:cNvSpPr/>
          <p:nvPr/>
        </p:nvSpPr>
        <p:spPr>
          <a:xfrm>
            <a:off x="9808847" y="269551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658BF5A-22CC-D942-B9D3-2DE9FFAB64DC}"/>
              </a:ext>
            </a:extLst>
          </p:cNvPr>
          <p:cNvSpPr/>
          <p:nvPr/>
        </p:nvSpPr>
        <p:spPr>
          <a:xfrm>
            <a:off x="10093282" y="269551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94E87B4-3B49-D449-8863-80BE487CAA31}"/>
              </a:ext>
            </a:extLst>
          </p:cNvPr>
          <p:cNvSpPr/>
          <p:nvPr/>
        </p:nvSpPr>
        <p:spPr>
          <a:xfrm>
            <a:off x="10377717" y="269945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5614891-F248-204E-83FE-A066A20806E5}"/>
              </a:ext>
            </a:extLst>
          </p:cNvPr>
          <p:cNvSpPr/>
          <p:nvPr/>
        </p:nvSpPr>
        <p:spPr>
          <a:xfrm>
            <a:off x="10662152" y="270602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50CFC6C-CACB-2D4B-878C-989E9FBF81DD}"/>
              </a:ext>
            </a:extLst>
          </p:cNvPr>
          <p:cNvSpPr/>
          <p:nvPr/>
        </p:nvSpPr>
        <p:spPr>
          <a:xfrm>
            <a:off x="8072507" y="241962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D1F8A2A-14DD-2942-A913-788C36A8A5F3}"/>
              </a:ext>
            </a:extLst>
          </p:cNvPr>
          <p:cNvSpPr/>
          <p:nvPr/>
        </p:nvSpPr>
        <p:spPr>
          <a:xfrm>
            <a:off x="8356942" y="241962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A40B9EF-48B8-EC4E-9112-A1E007F33271}"/>
              </a:ext>
            </a:extLst>
          </p:cNvPr>
          <p:cNvSpPr/>
          <p:nvPr/>
        </p:nvSpPr>
        <p:spPr>
          <a:xfrm>
            <a:off x="8641377" y="2423562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41D5CC2-A9BC-9147-9DA1-88F59777D57E}"/>
              </a:ext>
            </a:extLst>
          </p:cNvPr>
          <p:cNvSpPr/>
          <p:nvPr/>
        </p:nvSpPr>
        <p:spPr>
          <a:xfrm>
            <a:off x="8940677" y="2415680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48593B0-6D54-C249-B89B-29F0075B4C2F}"/>
              </a:ext>
            </a:extLst>
          </p:cNvPr>
          <p:cNvSpPr/>
          <p:nvPr/>
        </p:nvSpPr>
        <p:spPr>
          <a:xfrm>
            <a:off x="9225112" y="2415680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BFFA6D9-5DFE-5745-821E-EDA1A1565C40}"/>
              </a:ext>
            </a:extLst>
          </p:cNvPr>
          <p:cNvSpPr/>
          <p:nvPr/>
        </p:nvSpPr>
        <p:spPr>
          <a:xfrm>
            <a:off x="9509547" y="241962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2A2447E-FE59-7F48-852E-2549D032B2E2}"/>
              </a:ext>
            </a:extLst>
          </p:cNvPr>
          <p:cNvSpPr/>
          <p:nvPr/>
        </p:nvSpPr>
        <p:spPr>
          <a:xfrm>
            <a:off x="9808847" y="2426189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C2B17D6-A078-C547-BC50-828C89818208}"/>
              </a:ext>
            </a:extLst>
          </p:cNvPr>
          <p:cNvSpPr/>
          <p:nvPr/>
        </p:nvSpPr>
        <p:spPr>
          <a:xfrm>
            <a:off x="10093282" y="2426189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66CE4D1-8AFE-024F-908A-2B31F2F5E82A}"/>
              </a:ext>
            </a:extLst>
          </p:cNvPr>
          <p:cNvSpPr/>
          <p:nvPr/>
        </p:nvSpPr>
        <p:spPr>
          <a:xfrm>
            <a:off x="10377717" y="2430130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4687DB28-036F-D64B-98C4-0645791CB1C0}"/>
              </a:ext>
            </a:extLst>
          </p:cNvPr>
          <p:cNvSpPr/>
          <p:nvPr/>
        </p:nvSpPr>
        <p:spPr>
          <a:xfrm>
            <a:off x="10662152" y="243670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F9E0EDB4-632B-CB48-B85E-3AF7F8207AEE}"/>
              </a:ext>
            </a:extLst>
          </p:cNvPr>
          <p:cNvSpPr/>
          <p:nvPr/>
        </p:nvSpPr>
        <p:spPr>
          <a:xfrm>
            <a:off x="8072507" y="216343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61C79E6F-22AC-CF48-955C-E5447B21AA4B}"/>
              </a:ext>
            </a:extLst>
          </p:cNvPr>
          <p:cNvSpPr/>
          <p:nvPr/>
        </p:nvSpPr>
        <p:spPr>
          <a:xfrm>
            <a:off x="8356942" y="216343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9473B7-B5C1-C641-BF33-334CB415D303}"/>
              </a:ext>
            </a:extLst>
          </p:cNvPr>
          <p:cNvSpPr/>
          <p:nvPr/>
        </p:nvSpPr>
        <p:spPr>
          <a:xfrm>
            <a:off x="8641377" y="216737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4F7407D-FB7A-614D-B2C8-3F3FFA195FFE}"/>
              </a:ext>
            </a:extLst>
          </p:cNvPr>
          <p:cNvSpPr/>
          <p:nvPr/>
        </p:nvSpPr>
        <p:spPr>
          <a:xfrm>
            <a:off x="8940677" y="2159489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5BA334D-1F3F-AB4B-AC5C-DDAD6E9285B4}"/>
              </a:ext>
            </a:extLst>
          </p:cNvPr>
          <p:cNvSpPr/>
          <p:nvPr/>
        </p:nvSpPr>
        <p:spPr>
          <a:xfrm>
            <a:off x="9225112" y="2159489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F7200DB5-BD69-B446-ADB6-027A2585DD09}"/>
              </a:ext>
            </a:extLst>
          </p:cNvPr>
          <p:cNvSpPr/>
          <p:nvPr/>
        </p:nvSpPr>
        <p:spPr>
          <a:xfrm>
            <a:off x="9509547" y="2163430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7D18665-7968-F148-93DB-434BCEAF964A}"/>
              </a:ext>
            </a:extLst>
          </p:cNvPr>
          <p:cNvSpPr/>
          <p:nvPr/>
        </p:nvSpPr>
        <p:spPr>
          <a:xfrm>
            <a:off x="9808847" y="2169998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927D678-35A7-EC49-8985-B5F5E1F7AAB6}"/>
              </a:ext>
            </a:extLst>
          </p:cNvPr>
          <p:cNvSpPr/>
          <p:nvPr/>
        </p:nvSpPr>
        <p:spPr>
          <a:xfrm>
            <a:off x="10093282" y="216999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4FDEF0A-CB1F-BA47-9630-BBC3BE1FF338}"/>
              </a:ext>
            </a:extLst>
          </p:cNvPr>
          <p:cNvSpPr/>
          <p:nvPr/>
        </p:nvSpPr>
        <p:spPr>
          <a:xfrm>
            <a:off x="10377717" y="217393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F3448FE-0CE8-4544-8A2F-A158AC9D3B52}"/>
              </a:ext>
            </a:extLst>
          </p:cNvPr>
          <p:cNvSpPr/>
          <p:nvPr/>
        </p:nvSpPr>
        <p:spPr>
          <a:xfrm>
            <a:off x="10662152" y="218050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2AB77BA-1902-5A46-92C2-A5531FBD14A1}"/>
              </a:ext>
            </a:extLst>
          </p:cNvPr>
          <p:cNvSpPr/>
          <p:nvPr/>
        </p:nvSpPr>
        <p:spPr>
          <a:xfrm>
            <a:off x="8072507" y="189410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2A2EE296-9233-5A49-8823-B2766FF83498}"/>
              </a:ext>
            </a:extLst>
          </p:cNvPr>
          <p:cNvSpPr/>
          <p:nvPr/>
        </p:nvSpPr>
        <p:spPr>
          <a:xfrm>
            <a:off x="8356942" y="189410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A10B4D6-7243-B248-9BBE-AF3D325BD879}"/>
              </a:ext>
            </a:extLst>
          </p:cNvPr>
          <p:cNvSpPr/>
          <p:nvPr/>
        </p:nvSpPr>
        <p:spPr>
          <a:xfrm>
            <a:off x="8641377" y="1898044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6C6FCC6-8A4E-5240-803B-C85B98FA6FDE}"/>
              </a:ext>
            </a:extLst>
          </p:cNvPr>
          <p:cNvSpPr/>
          <p:nvPr/>
        </p:nvSpPr>
        <p:spPr>
          <a:xfrm>
            <a:off x="8940677" y="1890162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315D750-7964-574F-A13A-B20172219060}"/>
              </a:ext>
            </a:extLst>
          </p:cNvPr>
          <p:cNvSpPr/>
          <p:nvPr/>
        </p:nvSpPr>
        <p:spPr>
          <a:xfrm>
            <a:off x="9225112" y="1890162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2D4F8412-E1D0-0040-A2D5-CD1C326B7474}"/>
              </a:ext>
            </a:extLst>
          </p:cNvPr>
          <p:cNvSpPr/>
          <p:nvPr/>
        </p:nvSpPr>
        <p:spPr>
          <a:xfrm>
            <a:off x="9509547" y="1894103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03C1A56-AAB9-6644-B63F-77D4874880F4}"/>
              </a:ext>
            </a:extLst>
          </p:cNvPr>
          <p:cNvSpPr/>
          <p:nvPr/>
        </p:nvSpPr>
        <p:spPr>
          <a:xfrm>
            <a:off x="9808847" y="190067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23B003D2-8188-A549-B5F2-25590B131FC6}"/>
              </a:ext>
            </a:extLst>
          </p:cNvPr>
          <p:cNvSpPr/>
          <p:nvPr/>
        </p:nvSpPr>
        <p:spPr>
          <a:xfrm>
            <a:off x="10093282" y="190067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B63D36DF-4D55-C84D-8579-8D302F44B16E}"/>
              </a:ext>
            </a:extLst>
          </p:cNvPr>
          <p:cNvSpPr/>
          <p:nvPr/>
        </p:nvSpPr>
        <p:spPr>
          <a:xfrm>
            <a:off x="10377717" y="190461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95D4628E-DCCA-2547-9B54-03BD07A82CC0}"/>
              </a:ext>
            </a:extLst>
          </p:cNvPr>
          <p:cNvSpPr/>
          <p:nvPr/>
        </p:nvSpPr>
        <p:spPr>
          <a:xfrm>
            <a:off x="10662152" y="191118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3402186-4195-594D-B207-BB328DF591CF}"/>
              </a:ext>
            </a:extLst>
          </p:cNvPr>
          <p:cNvSpPr/>
          <p:nvPr/>
        </p:nvSpPr>
        <p:spPr>
          <a:xfrm>
            <a:off x="8072507" y="161952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9CA6DB5-BDCF-EE46-8DC2-E9BAD5CBB18B}"/>
              </a:ext>
            </a:extLst>
          </p:cNvPr>
          <p:cNvSpPr/>
          <p:nvPr/>
        </p:nvSpPr>
        <p:spPr>
          <a:xfrm>
            <a:off x="8356942" y="161952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5457C40-C964-534A-ADBE-EFBA58449F1D}"/>
              </a:ext>
            </a:extLst>
          </p:cNvPr>
          <p:cNvSpPr/>
          <p:nvPr/>
        </p:nvSpPr>
        <p:spPr>
          <a:xfrm>
            <a:off x="8641377" y="162346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A89AC9D-F708-354D-86D7-BE4E2B8795A4}"/>
              </a:ext>
            </a:extLst>
          </p:cNvPr>
          <p:cNvSpPr/>
          <p:nvPr/>
        </p:nvSpPr>
        <p:spPr>
          <a:xfrm>
            <a:off x="8940677" y="161558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8D607081-0417-8943-B766-80406E6C691F}"/>
              </a:ext>
            </a:extLst>
          </p:cNvPr>
          <p:cNvSpPr/>
          <p:nvPr/>
        </p:nvSpPr>
        <p:spPr>
          <a:xfrm>
            <a:off x="9225112" y="1615580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83B6488-7189-0A4A-9511-128A1C5581C8}"/>
              </a:ext>
            </a:extLst>
          </p:cNvPr>
          <p:cNvSpPr/>
          <p:nvPr/>
        </p:nvSpPr>
        <p:spPr>
          <a:xfrm>
            <a:off x="9509547" y="161952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DAE5D764-1C02-B54E-8676-259B80587414}"/>
              </a:ext>
            </a:extLst>
          </p:cNvPr>
          <p:cNvSpPr/>
          <p:nvPr/>
        </p:nvSpPr>
        <p:spPr>
          <a:xfrm>
            <a:off x="9808847" y="1626089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E2621FC1-CB7F-1E4D-9EF2-8496BD4C9C01}"/>
              </a:ext>
            </a:extLst>
          </p:cNvPr>
          <p:cNvSpPr/>
          <p:nvPr/>
        </p:nvSpPr>
        <p:spPr>
          <a:xfrm>
            <a:off x="10093282" y="162608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E07756B-B2C8-D040-A87C-93C6103DA2BD}"/>
              </a:ext>
            </a:extLst>
          </p:cNvPr>
          <p:cNvSpPr/>
          <p:nvPr/>
        </p:nvSpPr>
        <p:spPr>
          <a:xfrm>
            <a:off x="10377717" y="163003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D09297E-7197-DB4E-9664-ACA145239159}"/>
              </a:ext>
            </a:extLst>
          </p:cNvPr>
          <p:cNvSpPr/>
          <p:nvPr/>
        </p:nvSpPr>
        <p:spPr>
          <a:xfrm>
            <a:off x="10662152" y="163660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B39F229-0EA1-844D-B5AD-1D0853CFDC7B}"/>
              </a:ext>
            </a:extLst>
          </p:cNvPr>
          <p:cNvSpPr/>
          <p:nvPr/>
        </p:nvSpPr>
        <p:spPr>
          <a:xfrm>
            <a:off x="8072507" y="135019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C8F1E91-B442-A54B-90B6-97A7D3D95855}"/>
              </a:ext>
            </a:extLst>
          </p:cNvPr>
          <p:cNvSpPr/>
          <p:nvPr/>
        </p:nvSpPr>
        <p:spPr>
          <a:xfrm>
            <a:off x="8356942" y="135019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E1A4A9A-FCAB-C44E-A375-B6C58075BB21}"/>
              </a:ext>
            </a:extLst>
          </p:cNvPr>
          <p:cNvSpPr/>
          <p:nvPr/>
        </p:nvSpPr>
        <p:spPr>
          <a:xfrm>
            <a:off x="8641377" y="135413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43E13A0-6DA7-964D-A440-E0D4A01AFF73}"/>
              </a:ext>
            </a:extLst>
          </p:cNvPr>
          <p:cNvSpPr/>
          <p:nvPr/>
        </p:nvSpPr>
        <p:spPr>
          <a:xfrm>
            <a:off x="8940677" y="134625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1D4A3A1-0AAC-8B41-8C5C-C3ACA8F72F6A}"/>
              </a:ext>
            </a:extLst>
          </p:cNvPr>
          <p:cNvSpPr/>
          <p:nvPr/>
        </p:nvSpPr>
        <p:spPr>
          <a:xfrm>
            <a:off x="9225112" y="1346253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7563E92-2BBB-A648-80A4-8703C788632A}"/>
              </a:ext>
            </a:extLst>
          </p:cNvPr>
          <p:cNvSpPr/>
          <p:nvPr/>
        </p:nvSpPr>
        <p:spPr>
          <a:xfrm>
            <a:off x="9509547" y="135019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56DEC45-FB59-BD46-A9C7-E77FB0F5CD99}"/>
              </a:ext>
            </a:extLst>
          </p:cNvPr>
          <p:cNvSpPr/>
          <p:nvPr/>
        </p:nvSpPr>
        <p:spPr>
          <a:xfrm>
            <a:off x="9808847" y="1356762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28A52A53-3971-AA41-8188-5928FA32A43D}"/>
              </a:ext>
            </a:extLst>
          </p:cNvPr>
          <p:cNvSpPr/>
          <p:nvPr/>
        </p:nvSpPr>
        <p:spPr>
          <a:xfrm>
            <a:off x="10093282" y="135676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650FC63-454A-7B4D-AFF7-A06D2BD4053E}"/>
              </a:ext>
            </a:extLst>
          </p:cNvPr>
          <p:cNvSpPr/>
          <p:nvPr/>
        </p:nvSpPr>
        <p:spPr>
          <a:xfrm>
            <a:off x="10377717" y="136070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429FEAD-54C0-F047-8BF1-9D09CAD92284}"/>
              </a:ext>
            </a:extLst>
          </p:cNvPr>
          <p:cNvSpPr/>
          <p:nvPr/>
        </p:nvSpPr>
        <p:spPr>
          <a:xfrm>
            <a:off x="10662152" y="136727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A58E46F3-7BCA-B04E-B9DC-0C12D897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66" y="824840"/>
            <a:ext cx="2997200" cy="276860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176FD6A2-06EC-7E49-8761-9E372860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231" y="1070521"/>
            <a:ext cx="2997200" cy="276860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1ECD44EE-3AE8-194E-A360-6498C732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463" y="1354299"/>
            <a:ext cx="2997200" cy="276860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C0A92B8F-80CA-E147-93B9-7EEB4275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99" y="1690852"/>
            <a:ext cx="2997200" cy="27686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19DE74DC-A98F-C941-B55B-233098BA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66" y="2012074"/>
            <a:ext cx="2997200" cy="2768600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75059B94-C295-4149-AE6A-46AC7F62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32" y="2294540"/>
            <a:ext cx="2997200" cy="276860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2D047C48-2137-904F-A8A9-867BEBDD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8" y="2599775"/>
            <a:ext cx="2997200" cy="2768600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FFA4CC0-5C9A-DA4D-A33F-1BABB5CEC843}"/>
              </a:ext>
            </a:extLst>
          </p:cNvPr>
          <p:cNvSpPr/>
          <p:nvPr/>
        </p:nvSpPr>
        <p:spPr>
          <a:xfrm>
            <a:off x="437664" y="2820657"/>
            <a:ext cx="2975084" cy="2757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F5B0F774-977B-2A4E-B4B9-118FED6FAB92}"/>
              </a:ext>
            </a:extLst>
          </p:cNvPr>
          <p:cNvSpPr/>
          <p:nvPr/>
        </p:nvSpPr>
        <p:spPr>
          <a:xfrm>
            <a:off x="532912" y="53022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AC2F348-386B-DC42-A813-BE86B07C0DFD}"/>
              </a:ext>
            </a:extLst>
          </p:cNvPr>
          <p:cNvSpPr/>
          <p:nvPr/>
        </p:nvSpPr>
        <p:spPr>
          <a:xfrm>
            <a:off x="817347" y="53022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9050BDE4-89D3-D743-9C6F-BAD81CB25E96}"/>
              </a:ext>
            </a:extLst>
          </p:cNvPr>
          <p:cNvSpPr/>
          <p:nvPr/>
        </p:nvSpPr>
        <p:spPr>
          <a:xfrm>
            <a:off x="1101782" y="530618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2B0AB64-E4A7-0341-AD60-BF6A4741632B}"/>
              </a:ext>
            </a:extLst>
          </p:cNvPr>
          <p:cNvSpPr/>
          <p:nvPr/>
        </p:nvSpPr>
        <p:spPr>
          <a:xfrm>
            <a:off x="1401082" y="529830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75C4E270-2293-B643-A541-9443E3F68359}"/>
              </a:ext>
            </a:extLst>
          </p:cNvPr>
          <p:cNvSpPr/>
          <p:nvPr/>
        </p:nvSpPr>
        <p:spPr>
          <a:xfrm>
            <a:off x="1685517" y="529830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92C38B5-BD2F-1C48-8B19-63AE20B4D3F1}"/>
              </a:ext>
            </a:extLst>
          </p:cNvPr>
          <p:cNvSpPr/>
          <p:nvPr/>
        </p:nvSpPr>
        <p:spPr>
          <a:xfrm>
            <a:off x="1969952" y="53022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2533625-921F-0348-8808-5F031FA13D80}"/>
              </a:ext>
            </a:extLst>
          </p:cNvPr>
          <p:cNvSpPr/>
          <p:nvPr/>
        </p:nvSpPr>
        <p:spPr>
          <a:xfrm>
            <a:off x="2269252" y="530881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35F3CD6-46C7-A04E-904F-A13F4AA43DEE}"/>
              </a:ext>
            </a:extLst>
          </p:cNvPr>
          <p:cNvSpPr/>
          <p:nvPr/>
        </p:nvSpPr>
        <p:spPr>
          <a:xfrm>
            <a:off x="2553687" y="530881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A03CB28-FA09-514E-8E91-240358946729}"/>
              </a:ext>
            </a:extLst>
          </p:cNvPr>
          <p:cNvSpPr/>
          <p:nvPr/>
        </p:nvSpPr>
        <p:spPr>
          <a:xfrm>
            <a:off x="2838122" y="531275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7D5463F-F057-BF45-AE1D-B01136CF6EBA}"/>
              </a:ext>
            </a:extLst>
          </p:cNvPr>
          <p:cNvSpPr/>
          <p:nvPr/>
        </p:nvSpPr>
        <p:spPr>
          <a:xfrm>
            <a:off x="3122557" y="531932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366D49F-3492-3445-8E94-B283EAF53049}"/>
              </a:ext>
            </a:extLst>
          </p:cNvPr>
          <p:cNvSpPr/>
          <p:nvPr/>
        </p:nvSpPr>
        <p:spPr>
          <a:xfrm>
            <a:off x="532912" y="503292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6A0506A-A3EB-D14F-8884-78DEB20DDBD2}"/>
              </a:ext>
            </a:extLst>
          </p:cNvPr>
          <p:cNvSpPr/>
          <p:nvPr/>
        </p:nvSpPr>
        <p:spPr>
          <a:xfrm>
            <a:off x="817347" y="503292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4334458C-3618-5747-B71E-5025864FC1F3}"/>
              </a:ext>
            </a:extLst>
          </p:cNvPr>
          <p:cNvSpPr/>
          <p:nvPr/>
        </p:nvSpPr>
        <p:spPr>
          <a:xfrm>
            <a:off x="1101782" y="503686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8D2B6BC2-9989-F049-B299-1AF04E998C5E}"/>
              </a:ext>
            </a:extLst>
          </p:cNvPr>
          <p:cNvSpPr/>
          <p:nvPr/>
        </p:nvSpPr>
        <p:spPr>
          <a:xfrm>
            <a:off x="1401082" y="502898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6917896-75CC-C343-93C3-D0B4392E0890}"/>
              </a:ext>
            </a:extLst>
          </p:cNvPr>
          <p:cNvSpPr/>
          <p:nvPr/>
        </p:nvSpPr>
        <p:spPr>
          <a:xfrm>
            <a:off x="1685517" y="502898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8B9DEC43-55DC-6446-8088-EF436E7E252C}"/>
              </a:ext>
            </a:extLst>
          </p:cNvPr>
          <p:cNvSpPr/>
          <p:nvPr/>
        </p:nvSpPr>
        <p:spPr>
          <a:xfrm>
            <a:off x="1969952" y="503292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9EBC3453-3ED7-574A-8BBD-9D324E40C6FE}"/>
              </a:ext>
            </a:extLst>
          </p:cNvPr>
          <p:cNvSpPr/>
          <p:nvPr/>
        </p:nvSpPr>
        <p:spPr>
          <a:xfrm>
            <a:off x="2269252" y="503948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A96C250-4B1F-714E-9022-5BB48F74AA46}"/>
              </a:ext>
            </a:extLst>
          </p:cNvPr>
          <p:cNvSpPr/>
          <p:nvPr/>
        </p:nvSpPr>
        <p:spPr>
          <a:xfrm>
            <a:off x="2553687" y="503948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C115F0D-C8C9-D54B-A58D-3F6E9271DF77}"/>
              </a:ext>
            </a:extLst>
          </p:cNvPr>
          <p:cNvSpPr/>
          <p:nvPr/>
        </p:nvSpPr>
        <p:spPr>
          <a:xfrm>
            <a:off x="2838122" y="504343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596EF94D-8E30-C84D-8055-D91599A810AB}"/>
              </a:ext>
            </a:extLst>
          </p:cNvPr>
          <p:cNvSpPr/>
          <p:nvPr/>
        </p:nvSpPr>
        <p:spPr>
          <a:xfrm>
            <a:off x="3122557" y="505000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A77ACB05-5303-C443-B39C-53710C10965C}"/>
              </a:ext>
            </a:extLst>
          </p:cNvPr>
          <p:cNvSpPr/>
          <p:nvPr/>
        </p:nvSpPr>
        <p:spPr>
          <a:xfrm>
            <a:off x="532912" y="477410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B4892B04-5A2F-9C40-9557-A452C3DF6981}"/>
              </a:ext>
            </a:extLst>
          </p:cNvPr>
          <p:cNvSpPr/>
          <p:nvPr/>
        </p:nvSpPr>
        <p:spPr>
          <a:xfrm>
            <a:off x="817347" y="477410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608D5FE-6287-524D-9F04-EDE88BA0C51A}"/>
              </a:ext>
            </a:extLst>
          </p:cNvPr>
          <p:cNvSpPr/>
          <p:nvPr/>
        </p:nvSpPr>
        <p:spPr>
          <a:xfrm>
            <a:off x="1101782" y="477804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3A8FC65-CE5E-6140-A3B1-48BD2E8BEAD7}"/>
              </a:ext>
            </a:extLst>
          </p:cNvPr>
          <p:cNvSpPr/>
          <p:nvPr/>
        </p:nvSpPr>
        <p:spPr>
          <a:xfrm>
            <a:off x="1401082" y="477016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B98046CF-09FD-BB4E-B14D-09F22A017D3B}"/>
              </a:ext>
            </a:extLst>
          </p:cNvPr>
          <p:cNvSpPr/>
          <p:nvPr/>
        </p:nvSpPr>
        <p:spPr>
          <a:xfrm>
            <a:off x="1685517" y="477016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7FD8CE06-1DEF-0647-B142-F01D2F82114B}"/>
              </a:ext>
            </a:extLst>
          </p:cNvPr>
          <p:cNvSpPr/>
          <p:nvPr/>
        </p:nvSpPr>
        <p:spPr>
          <a:xfrm>
            <a:off x="1969952" y="477410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883C10EB-9EDA-A842-8496-9817F7DEE588}"/>
              </a:ext>
            </a:extLst>
          </p:cNvPr>
          <p:cNvSpPr/>
          <p:nvPr/>
        </p:nvSpPr>
        <p:spPr>
          <a:xfrm>
            <a:off x="2269252" y="478067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7AC6A73-88BC-A545-AC0A-A1FD84CB6C18}"/>
              </a:ext>
            </a:extLst>
          </p:cNvPr>
          <p:cNvSpPr/>
          <p:nvPr/>
        </p:nvSpPr>
        <p:spPr>
          <a:xfrm>
            <a:off x="2553687" y="478067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026B4EC-0E3A-6244-B645-34D716F5F566}"/>
              </a:ext>
            </a:extLst>
          </p:cNvPr>
          <p:cNvSpPr/>
          <p:nvPr/>
        </p:nvSpPr>
        <p:spPr>
          <a:xfrm>
            <a:off x="2838122" y="478461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158DD1F-E991-8445-847D-4A6B09AA0D3D}"/>
              </a:ext>
            </a:extLst>
          </p:cNvPr>
          <p:cNvSpPr/>
          <p:nvPr/>
        </p:nvSpPr>
        <p:spPr>
          <a:xfrm>
            <a:off x="3122557" y="479118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FCDE5B6-A9B3-7C42-A475-D92F96838C94}"/>
              </a:ext>
            </a:extLst>
          </p:cNvPr>
          <p:cNvSpPr/>
          <p:nvPr/>
        </p:nvSpPr>
        <p:spPr>
          <a:xfrm>
            <a:off x="532912" y="450477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36B65730-381B-CE41-A2E2-A203BF45B77E}"/>
              </a:ext>
            </a:extLst>
          </p:cNvPr>
          <p:cNvSpPr/>
          <p:nvPr/>
        </p:nvSpPr>
        <p:spPr>
          <a:xfrm>
            <a:off x="817347" y="450477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861524A7-2574-9F49-B755-137B14908085}"/>
              </a:ext>
            </a:extLst>
          </p:cNvPr>
          <p:cNvSpPr/>
          <p:nvPr/>
        </p:nvSpPr>
        <p:spPr>
          <a:xfrm>
            <a:off x="1101782" y="4508718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5D831D4D-B3FC-9D49-AF82-C9C38A6FA994}"/>
              </a:ext>
            </a:extLst>
          </p:cNvPr>
          <p:cNvSpPr/>
          <p:nvPr/>
        </p:nvSpPr>
        <p:spPr>
          <a:xfrm>
            <a:off x="1401082" y="4500836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642E310-1054-2940-ACE5-9CF4C615CE47}"/>
              </a:ext>
            </a:extLst>
          </p:cNvPr>
          <p:cNvSpPr/>
          <p:nvPr/>
        </p:nvSpPr>
        <p:spPr>
          <a:xfrm>
            <a:off x="1685517" y="4500836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A4C12D40-BAB8-DF48-B6E2-738577C70105}"/>
              </a:ext>
            </a:extLst>
          </p:cNvPr>
          <p:cNvSpPr/>
          <p:nvPr/>
        </p:nvSpPr>
        <p:spPr>
          <a:xfrm>
            <a:off x="1969952" y="4504777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194CDB81-CE09-D24B-B503-2A55B9F06A8B}"/>
              </a:ext>
            </a:extLst>
          </p:cNvPr>
          <p:cNvSpPr/>
          <p:nvPr/>
        </p:nvSpPr>
        <p:spPr>
          <a:xfrm>
            <a:off x="2269252" y="4511345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D1C28A0-2D12-3E4C-9784-19A50F829B67}"/>
              </a:ext>
            </a:extLst>
          </p:cNvPr>
          <p:cNvSpPr/>
          <p:nvPr/>
        </p:nvSpPr>
        <p:spPr>
          <a:xfrm>
            <a:off x="2553687" y="451134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929B898-E5CC-5C48-AB39-34F67782CBB6}"/>
              </a:ext>
            </a:extLst>
          </p:cNvPr>
          <p:cNvSpPr/>
          <p:nvPr/>
        </p:nvSpPr>
        <p:spPr>
          <a:xfrm>
            <a:off x="2838122" y="451528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92C1D932-7C95-874A-BDC7-19CDFBC2E3D1}"/>
              </a:ext>
            </a:extLst>
          </p:cNvPr>
          <p:cNvSpPr/>
          <p:nvPr/>
        </p:nvSpPr>
        <p:spPr>
          <a:xfrm>
            <a:off x="3122557" y="452185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42843A3-548B-354A-8074-D11ADECA82FD}"/>
              </a:ext>
            </a:extLst>
          </p:cNvPr>
          <p:cNvSpPr/>
          <p:nvPr/>
        </p:nvSpPr>
        <p:spPr>
          <a:xfrm>
            <a:off x="532912" y="422493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5AC6ABFB-07A1-1848-9A21-BB484F443DBC}"/>
              </a:ext>
            </a:extLst>
          </p:cNvPr>
          <p:cNvSpPr/>
          <p:nvPr/>
        </p:nvSpPr>
        <p:spPr>
          <a:xfrm>
            <a:off x="817347" y="422493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E35D550-21BA-9342-A251-4A902B1D9910}"/>
              </a:ext>
            </a:extLst>
          </p:cNvPr>
          <p:cNvSpPr/>
          <p:nvPr/>
        </p:nvSpPr>
        <p:spPr>
          <a:xfrm>
            <a:off x="1101782" y="4228879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0C6B8C02-C242-434E-B434-7EE371369E28}"/>
              </a:ext>
            </a:extLst>
          </p:cNvPr>
          <p:cNvSpPr/>
          <p:nvPr/>
        </p:nvSpPr>
        <p:spPr>
          <a:xfrm>
            <a:off x="1401082" y="4220997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F1D44CA5-4200-AC44-A91E-5498CC21319D}"/>
              </a:ext>
            </a:extLst>
          </p:cNvPr>
          <p:cNvSpPr/>
          <p:nvPr/>
        </p:nvSpPr>
        <p:spPr>
          <a:xfrm>
            <a:off x="1685517" y="4220997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8DAB574-3A79-AC42-8C41-BB656A8E70A2}"/>
              </a:ext>
            </a:extLst>
          </p:cNvPr>
          <p:cNvSpPr/>
          <p:nvPr/>
        </p:nvSpPr>
        <p:spPr>
          <a:xfrm>
            <a:off x="1969952" y="4224938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B2B46C2B-6E01-7546-838B-BDAA67B3EB64}"/>
              </a:ext>
            </a:extLst>
          </p:cNvPr>
          <p:cNvSpPr/>
          <p:nvPr/>
        </p:nvSpPr>
        <p:spPr>
          <a:xfrm>
            <a:off x="2269252" y="4231506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6EC94F3-BAEA-5F43-A8E6-90ACF09DE65C}"/>
              </a:ext>
            </a:extLst>
          </p:cNvPr>
          <p:cNvSpPr/>
          <p:nvPr/>
        </p:nvSpPr>
        <p:spPr>
          <a:xfrm>
            <a:off x="2553687" y="423150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A35EFB5-4FFA-9C4B-B9D8-518CDAB1F537}"/>
              </a:ext>
            </a:extLst>
          </p:cNvPr>
          <p:cNvSpPr/>
          <p:nvPr/>
        </p:nvSpPr>
        <p:spPr>
          <a:xfrm>
            <a:off x="2838122" y="423544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4BE9776E-A61D-5F4A-839E-D67299985A15}"/>
              </a:ext>
            </a:extLst>
          </p:cNvPr>
          <p:cNvSpPr/>
          <p:nvPr/>
        </p:nvSpPr>
        <p:spPr>
          <a:xfrm>
            <a:off x="3122557" y="424201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5D44703D-7B7C-3D48-9C9E-F0743B0A3F19}"/>
              </a:ext>
            </a:extLst>
          </p:cNvPr>
          <p:cNvSpPr/>
          <p:nvPr/>
        </p:nvSpPr>
        <p:spPr>
          <a:xfrm>
            <a:off x="532912" y="395561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1ACED385-C008-CF4E-80E6-7F52A1BED1A9}"/>
              </a:ext>
            </a:extLst>
          </p:cNvPr>
          <p:cNvSpPr/>
          <p:nvPr/>
        </p:nvSpPr>
        <p:spPr>
          <a:xfrm>
            <a:off x="817347" y="395561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98411CD-C69A-FB43-8BDE-3463EB2FD200}"/>
              </a:ext>
            </a:extLst>
          </p:cNvPr>
          <p:cNvSpPr/>
          <p:nvPr/>
        </p:nvSpPr>
        <p:spPr>
          <a:xfrm>
            <a:off x="1101782" y="3959552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AADAF2D-7FCF-594A-A1A4-4478BADD34D3}"/>
              </a:ext>
            </a:extLst>
          </p:cNvPr>
          <p:cNvSpPr/>
          <p:nvPr/>
        </p:nvSpPr>
        <p:spPr>
          <a:xfrm>
            <a:off x="1401082" y="3951670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A7C6A24E-5765-E74E-ABA4-EF953114421C}"/>
              </a:ext>
            </a:extLst>
          </p:cNvPr>
          <p:cNvSpPr/>
          <p:nvPr/>
        </p:nvSpPr>
        <p:spPr>
          <a:xfrm>
            <a:off x="1685517" y="3951670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5F8E90E-5227-7744-B53C-A8265B87FAFE}"/>
              </a:ext>
            </a:extLst>
          </p:cNvPr>
          <p:cNvSpPr/>
          <p:nvPr/>
        </p:nvSpPr>
        <p:spPr>
          <a:xfrm>
            <a:off x="1969952" y="3955611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0FAE5A05-4144-A74D-957F-29870C94C942}"/>
              </a:ext>
            </a:extLst>
          </p:cNvPr>
          <p:cNvSpPr/>
          <p:nvPr/>
        </p:nvSpPr>
        <p:spPr>
          <a:xfrm>
            <a:off x="2269252" y="3962179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995E5475-7B29-DD43-B230-7D3007C9891E}"/>
              </a:ext>
            </a:extLst>
          </p:cNvPr>
          <p:cNvSpPr/>
          <p:nvPr/>
        </p:nvSpPr>
        <p:spPr>
          <a:xfrm>
            <a:off x="2553687" y="3962179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998604A8-6719-D24B-9654-F98854CCFAA8}"/>
              </a:ext>
            </a:extLst>
          </p:cNvPr>
          <p:cNvSpPr/>
          <p:nvPr/>
        </p:nvSpPr>
        <p:spPr>
          <a:xfrm>
            <a:off x="2838122" y="3966120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184B22E1-582B-4147-846C-1EAD2422B6CC}"/>
              </a:ext>
            </a:extLst>
          </p:cNvPr>
          <p:cNvSpPr/>
          <p:nvPr/>
        </p:nvSpPr>
        <p:spPr>
          <a:xfrm>
            <a:off x="3122557" y="397269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E53AFC73-CA7D-C249-AD2C-43A75BFEB4DB}"/>
              </a:ext>
            </a:extLst>
          </p:cNvPr>
          <p:cNvSpPr/>
          <p:nvPr/>
        </p:nvSpPr>
        <p:spPr>
          <a:xfrm>
            <a:off x="532912" y="369942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B9105722-AC15-7047-9FB4-65159BD61A2F}"/>
              </a:ext>
            </a:extLst>
          </p:cNvPr>
          <p:cNvSpPr/>
          <p:nvPr/>
        </p:nvSpPr>
        <p:spPr>
          <a:xfrm>
            <a:off x="817347" y="369942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36B4700-66E2-5448-8A63-7F2D0F0922E5}"/>
              </a:ext>
            </a:extLst>
          </p:cNvPr>
          <p:cNvSpPr/>
          <p:nvPr/>
        </p:nvSpPr>
        <p:spPr>
          <a:xfrm>
            <a:off x="1101782" y="3703361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304EFAA9-E668-3247-A66E-75807ECA4276}"/>
              </a:ext>
            </a:extLst>
          </p:cNvPr>
          <p:cNvSpPr/>
          <p:nvPr/>
        </p:nvSpPr>
        <p:spPr>
          <a:xfrm>
            <a:off x="1401082" y="3695479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73E667E-0730-764A-9800-15B3F74419F4}"/>
              </a:ext>
            </a:extLst>
          </p:cNvPr>
          <p:cNvSpPr/>
          <p:nvPr/>
        </p:nvSpPr>
        <p:spPr>
          <a:xfrm>
            <a:off x="1685517" y="3695479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B292B3C-CF5F-2C44-8FFC-8164D8CAFE20}"/>
              </a:ext>
            </a:extLst>
          </p:cNvPr>
          <p:cNvSpPr/>
          <p:nvPr/>
        </p:nvSpPr>
        <p:spPr>
          <a:xfrm>
            <a:off x="1969952" y="3699420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97A6E68B-EE27-DC46-83CD-D81E0951B3BE}"/>
              </a:ext>
            </a:extLst>
          </p:cNvPr>
          <p:cNvSpPr/>
          <p:nvPr/>
        </p:nvSpPr>
        <p:spPr>
          <a:xfrm>
            <a:off x="2269252" y="3705988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E9DEE141-CC80-E94A-B6F3-8CCEA7FDB3D8}"/>
              </a:ext>
            </a:extLst>
          </p:cNvPr>
          <p:cNvSpPr/>
          <p:nvPr/>
        </p:nvSpPr>
        <p:spPr>
          <a:xfrm>
            <a:off x="2553687" y="370598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AFDBBC7-7FCD-B84F-A391-518C22C20FEC}"/>
              </a:ext>
            </a:extLst>
          </p:cNvPr>
          <p:cNvSpPr/>
          <p:nvPr/>
        </p:nvSpPr>
        <p:spPr>
          <a:xfrm>
            <a:off x="2838122" y="370992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8D8205CB-7B27-3E4F-9491-B27FBE36B348}"/>
              </a:ext>
            </a:extLst>
          </p:cNvPr>
          <p:cNvSpPr/>
          <p:nvPr/>
        </p:nvSpPr>
        <p:spPr>
          <a:xfrm>
            <a:off x="3122557" y="371649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03E54BAC-13F6-7B4F-89C3-9BDF9A89458C}"/>
              </a:ext>
            </a:extLst>
          </p:cNvPr>
          <p:cNvSpPr/>
          <p:nvPr/>
        </p:nvSpPr>
        <p:spPr>
          <a:xfrm>
            <a:off x="532912" y="343009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212C5B7C-4855-E349-A972-985C8F35955D}"/>
              </a:ext>
            </a:extLst>
          </p:cNvPr>
          <p:cNvSpPr/>
          <p:nvPr/>
        </p:nvSpPr>
        <p:spPr>
          <a:xfrm>
            <a:off x="817347" y="343009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FDB6766E-6B27-5C4C-A16C-A1E42CC5F3E7}"/>
              </a:ext>
            </a:extLst>
          </p:cNvPr>
          <p:cNvSpPr/>
          <p:nvPr/>
        </p:nvSpPr>
        <p:spPr>
          <a:xfrm>
            <a:off x="1101782" y="3434034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039B44D4-6BF5-7240-B0C2-146FF1F81A1D}"/>
              </a:ext>
            </a:extLst>
          </p:cNvPr>
          <p:cNvSpPr/>
          <p:nvPr/>
        </p:nvSpPr>
        <p:spPr>
          <a:xfrm>
            <a:off x="1401082" y="3426152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AC84F55-0F84-2D4B-A37D-58E02D51E9B7}"/>
              </a:ext>
            </a:extLst>
          </p:cNvPr>
          <p:cNvSpPr/>
          <p:nvPr/>
        </p:nvSpPr>
        <p:spPr>
          <a:xfrm>
            <a:off x="1685517" y="3426152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049C888C-8069-B248-AFD6-0041ADEBEFF0}"/>
              </a:ext>
            </a:extLst>
          </p:cNvPr>
          <p:cNvSpPr/>
          <p:nvPr/>
        </p:nvSpPr>
        <p:spPr>
          <a:xfrm>
            <a:off x="1969952" y="3430093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70976743-ABA7-4647-9D09-F853E09EDB9B}"/>
              </a:ext>
            </a:extLst>
          </p:cNvPr>
          <p:cNvSpPr/>
          <p:nvPr/>
        </p:nvSpPr>
        <p:spPr>
          <a:xfrm>
            <a:off x="2269252" y="3436661"/>
            <a:ext cx="189186" cy="1786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2B0F10A1-7431-F24D-B33A-6C67545DE88C}"/>
              </a:ext>
            </a:extLst>
          </p:cNvPr>
          <p:cNvSpPr/>
          <p:nvPr/>
        </p:nvSpPr>
        <p:spPr>
          <a:xfrm>
            <a:off x="2553687" y="343666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0BF22848-71EE-934A-A8F0-3E26ABBD4159}"/>
              </a:ext>
            </a:extLst>
          </p:cNvPr>
          <p:cNvSpPr/>
          <p:nvPr/>
        </p:nvSpPr>
        <p:spPr>
          <a:xfrm>
            <a:off x="2838122" y="344060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7D798C9-7238-8E49-828B-8DB9CF9D94A5}"/>
              </a:ext>
            </a:extLst>
          </p:cNvPr>
          <p:cNvSpPr/>
          <p:nvPr/>
        </p:nvSpPr>
        <p:spPr>
          <a:xfrm>
            <a:off x="3122557" y="344717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0BD9F842-7217-3143-AB68-5E37684E4D3E}"/>
              </a:ext>
            </a:extLst>
          </p:cNvPr>
          <p:cNvSpPr/>
          <p:nvPr/>
        </p:nvSpPr>
        <p:spPr>
          <a:xfrm>
            <a:off x="532912" y="315551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67A6AD12-23D0-9246-A269-98616CA2EBB2}"/>
              </a:ext>
            </a:extLst>
          </p:cNvPr>
          <p:cNvSpPr/>
          <p:nvPr/>
        </p:nvSpPr>
        <p:spPr>
          <a:xfrm>
            <a:off x="817347" y="315551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ED3FA008-7B02-AE4F-A081-10A83546D07D}"/>
              </a:ext>
            </a:extLst>
          </p:cNvPr>
          <p:cNvSpPr/>
          <p:nvPr/>
        </p:nvSpPr>
        <p:spPr>
          <a:xfrm>
            <a:off x="1101782" y="315945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F8E5A1F4-1D61-234E-B015-2D39F4FD8ABD}"/>
              </a:ext>
            </a:extLst>
          </p:cNvPr>
          <p:cNvSpPr/>
          <p:nvPr/>
        </p:nvSpPr>
        <p:spPr>
          <a:xfrm>
            <a:off x="1401082" y="315157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60C6B65-6E76-D144-8FB1-576E8EC2F0E8}"/>
              </a:ext>
            </a:extLst>
          </p:cNvPr>
          <p:cNvSpPr/>
          <p:nvPr/>
        </p:nvSpPr>
        <p:spPr>
          <a:xfrm>
            <a:off x="1685517" y="3151570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3AC7A15A-80E9-B644-AFD4-027B2C0F7445}"/>
              </a:ext>
            </a:extLst>
          </p:cNvPr>
          <p:cNvSpPr/>
          <p:nvPr/>
        </p:nvSpPr>
        <p:spPr>
          <a:xfrm>
            <a:off x="1969952" y="315551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B70B2784-C4C3-8B49-BEC8-8F9FF8B1CC1C}"/>
              </a:ext>
            </a:extLst>
          </p:cNvPr>
          <p:cNvSpPr/>
          <p:nvPr/>
        </p:nvSpPr>
        <p:spPr>
          <a:xfrm>
            <a:off x="2269252" y="316207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08B22C2E-8202-794E-836F-6BD7B8C8AB81}"/>
              </a:ext>
            </a:extLst>
          </p:cNvPr>
          <p:cNvSpPr/>
          <p:nvPr/>
        </p:nvSpPr>
        <p:spPr>
          <a:xfrm>
            <a:off x="2553687" y="316207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CF0B789A-B70C-DC44-B342-93C14F01DEFE}"/>
              </a:ext>
            </a:extLst>
          </p:cNvPr>
          <p:cNvSpPr/>
          <p:nvPr/>
        </p:nvSpPr>
        <p:spPr>
          <a:xfrm>
            <a:off x="2838122" y="316602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14CBD2D3-7927-4F4D-A078-C6E4C6F61B76}"/>
              </a:ext>
            </a:extLst>
          </p:cNvPr>
          <p:cNvSpPr/>
          <p:nvPr/>
        </p:nvSpPr>
        <p:spPr>
          <a:xfrm>
            <a:off x="3122557" y="317259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91F17D35-A0BD-FB47-999B-8DE3BA3556AB}"/>
              </a:ext>
            </a:extLst>
          </p:cNvPr>
          <p:cNvSpPr/>
          <p:nvPr/>
        </p:nvSpPr>
        <p:spPr>
          <a:xfrm>
            <a:off x="532912" y="288618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698246F0-482D-684D-A387-96E30A859DA8}"/>
              </a:ext>
            </a:extLst>
          </p:cNvPr>
          <p:cNvSpPr/>
          <p:nvPr/>
        </p:nvSpPr>
        <p:spPr>
          <a:xfrm>
            <a:off x="817347" y="288618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3C1739A7-261F-8449-96C3-E7B24454A1F3}"/>
              </a:ext>
            </a:extLst>
          </p:cNvPr>
          <p:cNvSpPr/>
          <p:nvPr/>
        </p:nvSpPr>
        <p:spPr>
          <a:xfrm>
            <a:off x="1101782" y="289012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364BFB3A-E69D-BC4E-9D9C-7A2A0BC91C7E}"/>
              </a:ext>
            </a:extLst>
          </p:cNvPr>
          <p:cNvSpPr/>
          <p:nvPr/>
        </p:nvSpPr>
        <p:spPr>
          <a:xfrm>
            <a:off x="1401082" y="288224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0118513C-A7F1-FB4D-99DD-4894E82361F8}"/>
              </a:ext>
            </a:extLst>
          </p:cNvPr>
          <p:cNvSpPr/>
          <p:nvPr/>
        </p:nvSpPr>
        <p:spPr>
          <a:xfrm>
            <a:off x="1685517" y="2882243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1DF8897F-36FB-384D-B775-B9533FFFB868}"/>
              </a:ext>
            </a:extLst>
          </p:cNvPr>
          <p:cNvSpPr/>
          <p:nvPr/>
        </p:nvSpPr>
        <p:spPr>
          <a:xfrm>
            <a:off x="1969952" y="288618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AF778031-8167-E147-A223-3B84401A825A}"/>
              </a:ext>
            </a:extLst>
          </p:cNvPr>
          <p:cNvSpPr/>
          <p:nvPr/>
        </p:nvSpPr>
        <p:spPr>
          <a:xfrm>
            <a:off x="2269252" y="289275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94CBF751-BA09-B94C-AF13-6ABA500472FF}"/>
              </a:ext>
            </a:extLst>
          </p:cNvPr>
          <p:cNvSpPr/>
          <p:nvPr/>
        </p:nvSpPr>
        <p:spPr>
          <a:xfrm>
            <a:off x="2553687" y="289275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3D2720B8-4F90-D04E-B128-86ED3E1E79AA}"/>
              </a:ext>
            </a:extLst>
          </p:cNvPr>
          <p:cNvSpPr/>
          <p:nvPr/>
        </p:nvSpPr>
        <p:spPr>
          <a:xfrm>
            <a:off x="2838122" y="289669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AFFE5D07-BED8-7343-9150-1058995CF820}"/>
              </a:ext>
            </a:extLst>
          </p:cNvPr>
          <p:cNvSpPr/>
          <p:nvPr/>
        </p:nvSpPr>
        <p:spPr>
          <a:xfrm>
            <a:off x="3122557" y="290326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59FCAF4C-3EAD-504D-81B6-D66811FA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5" y="3180037"/>
            <a:ext cx="2997200" cy="2768600"/>
          </a:xfrm>
          <a:prstGeom prst="rect">
            <a:avLst/>
          </a:prstGeom>
        </p:spPr>
      </p:pic>
      <p:sp>
        <p:nvSpPr>
          <p:cNvPr id="312" name="Right Brace 311">
            <a:extLst>
              <a:ext uri="{FF2B5EF4-FFF2-40B4-BE49-F238E27FC236}">
                <a16:creationId xmlns:a16="http://schemas.microsoft.com/office/drawing/2014/main" id="{843D38B4-3B2A-B84B-BCF8-1812B5F590EB}"/>
              </a:ext>
            </a:extLst>
          </p:cNvPr>
          <p:cNvSpPr/>
          <p:nvPr/>
        </p:nvSpPr>
        <p:spPr>
          <a:xfrm rot="5400000">
            <a:off x="997183" y="4970018"/>
            <a:ext cx="886870" cy="1437040"/>
          </a:xfrm>
          <a:prstGeom prst="rightBrace">
            <a:avLst>
              <a:gd name="adj1" fmla="val 173211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3566650-F96C-C047-96A0-C98576FDB790}"/>
              </a:ext>
            </a:extLst>
          </p:cNvPr>
          <p:cNvSpPr txBox="1"/>
          <p:nvPr/>
        </p:nvSpPr>
        <p:spPr>
          <a:xfrm>
            <a:off x="520164" y="6389469"/>
            <a:ext cx="422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Spatial frequency (5 grid points)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CAB25FE2-0C47-C64B-9C1D-B122FD669919}"/>
              </a:ext>
            </a:extLst>
          </p:cNvPr>
          <p:cNvSpPr/>
          <p:nvPr/>
        </p:nvSpPr>
        <p:spPr>
          <a:xfrm>
            <a:off x="7348778" y="959012"/>
            <a:ext cx="2975084" cy="2757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C6B427D-EE81-4248-8BCD-3085EDA7227B}"/>
              </a:ext>
            </a:extLst>
          </p:cNvPr>
          <p:cNvSpPr/>
          <p:nvPr/>
        </p:nvSpPr>
        <p:spPr>
          <a:xfrm>
            <a:off x="7444026" y="344060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E7EFBBC-A7A1-974A-AC66-72AF14E12B87}"/>
              </a:ext>
            </a:extLst>
          </p:cNvPr>
          <p:cNvSpPr/>
          <p:nvPr/>
        </p:nvSpPr>
        <p:spPr>
          <a:xfrm>
            <a:off x="7728461" y="344060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1699689B-7BC4-7B4A-8737-DE8A2CD99F93}"/>
              </a:ext>
            </a:extLst>
          </p:cNvPr>
          <p:cNvSpPr/>
          <p:nvPr/>
        </p:nvSpPr>
        <p:spPr>
          <a:xfrm>
            <a:off x="8012896" y="3444544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9B5C3E0B-10B7-484D-BF25-11074E3E5E96}"/>
              </a:ext>
            </a:extLst>
          </p:cNvPr>
          <p:cNvSpPr/>
          <p:nvPr/>
        </p:nvSpPr>
        <p:spPr>
          <a:xfrm>
            <a:off x="8312196" y="3436662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A886B3A0-6DF4-B140-963F-DF2BC7C6D296}"/>
              </a:ext>
            </a:extLst>
          </p:cNvPr>
          <p:cNvSpPr/>
          <p:nvPr/>
        </p:nvSpPr>
        <p:spPr>
          <a:xfrm>
            <a:off x="8596631" y="3436662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715137F-44B6-C14E-9F93-EB33AC53EBBB}"/>
              </a:ext>
            </a:extLst>
          </p:cNvPr>
          <p:cNvSpPr/>
          <p:nvPr/>
        </p:nvSpPr>
        <p:spPr>
          <a:xfrm>
            <a:off x="8881066" y="3440603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E3740E85-278D-634D-A431-1A2FF5391026}"/>
              </a:ext>
            </a:extLst>
          </p:cNvPr>
          <p:cNvSpPr/>
          <p:nvPr/>
        </p:nvSpPr>
        <p:spPr>
          <a:xfrm>
            <a:off x="9180366" y="344717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2F70F3D-60A6-AF45-97A9-9A3AA7FD627C}"/>
              </a:ext>
            </a:extLst>
          </p:cNvPr>
          <p:cNvSpPr/>
          <p:nvPr/>
        </p:nvSpPr>
        <p:spPr>
          <a:xfrm>
            <a:off x="9464801" y="344717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9FEFA4A-BD1E-6C4D-8E30-760453CACE68}"/>
              </a:ext>
            </a:extLst>
          </p:cNvPr>
          <p:cNvSpPr/>
          <p:nvPr/>
        </p:nvSpPr>
        <p:spPr>
          <a:xfrm>
            <a:off x="9749236" y="345111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545BCB01-DE0B-B547-B0D6-E5D95C98B7B1}"/>
              </a:ext>
            </a:extLst>
          </p:cNvPr>
          <p:cNvSpPr/>
          <p:nvPr/>
        </p:nvSpPr>
        <p:spPr>
          <a:xfrm>
            <a:off x="10033671" y="345768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A01F0000-680C-0B45-9A0F-5526F8CB051E}"/>
              </a:ext>
            </a:extLst>
          </p:cNvPr>
          <p:cNvSpPr/>
          <p:nvPr/>
        </p:nvSpPr>
        <p:spPr>
          <a:xfrm>
            <a:off x="7444026" y="317127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4AC2597-F2B8-1F47-AA01-BD6674CD1403}"/>
              </a:ext>
            </a:extLst>
          </p:cNvPr>
          <p:cNvSpPr/>
          <p:nvPr/>
        </p:nvSpPr>
        <p:spPr>
          <a:xfrm>
            <a:off x="7728461" y="3171276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4765048C-C7E4-F64B-9C00-7EFA2D76A615}"/>
              </a:ext>
            </a:extLst>
          </p:cNvPr>
          <p:cNvSpPr/>
          <p:nvPr/>
        </p:nvSpPr>
        <p:spPr>
          <a:xfrm>
            <a:off x="8012896" y="3175217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B7F9FC80-60BF-AC4C-AAF8-630FF9EF6722}"/>
              </a:ext>
            </a:extLst>
          </p:cNvPr>
          <p:cNvSpPr/>
          <p:nvPr/>
        </p:nvSpPr>
        <p:spPr>
          <a:xfrm>
            <a:off x="8312196" y="3167335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49D4D24D-5325-2746-9FAF-56FD06460B70}"/>
              </a:ext>
            </a:extLst>
          </p:cNvPr>
          <p:cNvSpPr/>
          <p:nvPr/>
        </p:nvSpPr>
        <p:spPr>
          <a:xfrm>
            <a:off x="8596631" y="3167335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D21838E9-5F67-6741-93BD-0E8FD9F5EDF5}"/>
              </a:ext>
            </a:extLst>
          </p:cNvPr>
          <p:cNvSpPr/>
          <p:nvPr/>
        </p:nvSpPr>
        <p:spPr>
          <a:xfrm>
            <a:off x="8881066" y="3171276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981EA6C1-2D64-E34B-823E-146E4D99BCB8}"/>
              </a:ext>
            </a:extLst>
          </p:cNvPr>
          <p:cNvSpPr/>
          <p:nvPr/>
        </p:nvSpPr>
        <p:spPr>
          <a:xfrm>
            <a:off x="9180366" y="3177844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F038B53F-4385-2544-B8C4-4A718A424424}"/>
              </a:ext>
            </a:extLst>
          </p:cNvPr>
          <p:cNvSpPr/>
          <p:nvPr/>
        </p:nvSpPr>
        <p:spPr>
          <a:xfrm>
            <a:off x="9464801" y="317784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2CB2A1C3-2593-2140-8BCD-1860CB03C83B}"/>
              </a:ext>
            </a:extLst>
          </p:cNvPr>
          <p:cNvSpPr/>
          <p:nvPr/>
        </p:nvSpPr>
        <p:spPr>
          <a:xfrm>
            <a:off x="9749236" y="318178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6591AA94-CC61-014F-A412-7BF6AAD77DA1}"/>
              </a:ext>
            </a:extLst>
          </p:cNvPr>
          <p:cNvSpPr/>
          <p:nvPr/>
        </p:nvSpPr>
        <p:spPr>
          <a:xfrm>
            <a:off x="10033671" y="318835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F484DB76-148B-544B-AE6C-2F9D3F1B35BA}"/>
              </a:ext>
            </a:extLst>
          </p:cNvPr>
          <p:cNvSpPr/>
          <p:nvPr/>
        </p:nvSpPr>
        <p:spPr>
          <a:xfrm>
            <a:off x="7444026" y="291245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1107597-C3E7-224E-9641-83F226C01837}"/>
              </a:ext>
            </a:extLst>
          </p:cNvPr>
          <p:cNvSpPr/>
          <p:nvPr/>
        </p:nvSpPr>
        <p:spPr>
          <a:xfrm>
            <a:off x="7728461" y="291245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6C33FAD-A4A4-F74A-AF8C-0FF23D17016B}"/>
              </a:ext>
            </a:extLst>
          </p:cNvPr>
          <p:cNvSpPr/>
          <p:nvPr/>
        </p:nvSpPr>
        <p:spPr>
          <a:xfrm>
            <a:off x="8012896" y="2916400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3489525-A735-3748-A74A-FD8C1B3C421B}"/>
              </a:ext>
            </a:extLst>
          </p:cNvPr>
          <p:cNvSpPr/>
          <p:nvPr/>
        </p:nvSpPr>
        <p:spPr>
          <a:xfrm>
            <a:off x="8312196" y="2908518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F7D76391-7164-5A46-8037-1842612A4468}"/>
              </a:ext>
            </a:extLst>
          </p:cNvPr>
          <p:cNvSpPr/>
          <p:nvPr/>
        </p:nvSpPr>
        <p:spPr>
          <a:xfrm>
            <a:off x="8596631" y="2908518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EA296F3D-FB61-6948-8C0F-2787D15D2EFB}"/>
              </a:ext>
            </a:extLst>
          </p:cNvPr>
          <p:cNvSpPr/>
          <p:nvPr/>
        </p:nvSpPr>
        <p:spPr>
          <a:xfrm>
            <a:off x="8881066" y="2912459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FB372EB1-C9A5-7C49-8B49-12FDBB89A990}"/>
              </a:ext>
            </a:extLst>
          </p:cNvPr>
          <p:cNvSpPr/>
          <p:nvPr/>
        </p:nvSpPr>
        <p:spPr>
          <a:xfrm>
            <a:off x="9180366" y="2919027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D2A10FB2-02CD-3047-8A3C-9016FA80CFDD}"/>
              </a:ext>
            </a:extLst>
          </p:cNvPr>
          <p:cNvSpPr/>
          <p:nvPr/>
        </p:nvSpPr>
        <p:spPr>
          <a:xfrm>
            <a:off x="9464801" y="291902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587B75DA-CBFD-5045-9180-70620F3CBA31}"/>
              </a:ext>
            </a:extLst>
          </p:cNvPr>
          <p:cNvSpPr/>
          <p:nvPr/>
        </p:nvSpPr>
        <p:spPr>
          <a:xfrm>
            <a:off x="9749236" y="292296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901F6030-9A7F-E24B-AA0F-7950BB072BEB}"/>
              </a:ext>
            </a:extLst>
          </p:cNvPr>
          <p:cNvSpPr/>
          <p:nvPr/>
        </p:nvSpPr>
        <p:spPr>
          <a:xfrm>
            <a:off x="10033671" y="292953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5C8FA3C4-85AE-DE46-97A2-75805F2D12DF}"/>
              </a:ext>
            </a:extLst>
          </p:cNvPr>
          <p:cNvSpPr/>
          <p:nvPr/>
        </p:nvSpPr>
        <p:spPr>
          <a:xfrm>
            <a:off x="7444026" y="264313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9FABF5DF-217E-C54C-AED5-08B1440A8C28}"/>
              </a:ext>
            </a:extLst>
          </p:cNvPr>
          <p:cNvSpPr/>
          <p:nvPr/>
        </p:nvSpPr>
        <p:spPr>
          <a:xfrm>
            <a:off x="7728461" y="264313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7C1F51FA-7844-2A4D-8742-8245E8322C9D}"/>
              </a:ext>
            </a:extLst>
          </p:cNvPr>
          <p:cNvSpPr/>
          <p:nvPr/>
        </p:nvSpPr>
        <p:spPr>
          <a:xfrm>
            <a:off x="8012896" y="2647073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5E321799-6844-8946-A4B6-857BE937954A}"/>
              </a:ext>
            </a:extLst>
          </p:cNvPr>
          <p:cNvSpPr/>
          <p:nvPr/>
        </p:nvSpPr>
        <p:spPr>
          <a:xfrm>
            <a:off x="8312196" y="263919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8B389343-1F66-B74F-85FA-46936BCCD892}"/>
              </a:ext>
            </a:extLst>
          </p:cNvPr>
          <p:cNvSpPr/>
          <p:nvPr/>
        </p:nvSpPr>
        <p:spPr>
          <a:xfrm>
            <a:off x="8596631" y="263919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58A75C1E-0F6A-0142-8379-FCC453625311}"/>
              </a:ext>
            </a:extLst>
          </p:cNvPr>
          <p:cNvSpPr/>
          <p:nvPr/>
        </p:nvSpPr>
        <p:spPr>
          <a:xfrm>
            <a:off x="8881066" y="2643132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CD0C2DC5-1207-994D-B683-1528724828B6}"/>
              </a:ext>
            </a:extLst>
          </p:cNvPr>
          <p:cNvSpPr/>
          <p:nvPr/>
        </p:nvSpPr>
        <p:spPr>
          <a:xfrm>
            <a:off x="9180366" y="2649700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69348281-B4B2-754E-A4F9-F9FCDF84CE2D}"/>
              </a:ext>
            </a:extLst>
          </p:cNvPr>
          <p:cNvSpPr/>
          <p:nvPr/>
        </p:nvSpPr>
        <p:spPr>
          <a:xfrm>
            <a:off x="9464801" y="2649700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D218E0CD-A66A-5C4E-9EC5-E0922A6F15B6}"/>
              </a:ext>
            </a:extLst>
          </p:cNvPr>
          <p:cNvSpPr/>
          <p:nvPr/>
        </p:nvSpPr>
        <p:spPr>
          <a:xfrm>
            <a:off x="9749236" y="265364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FF9C344D-49D6-B540-A8DC-8D4C63E71F67}"/>
              </a:ext>
            </a:extLst>
          </p:cNvPr>
          <p:cNvSpPr/>
          <p:nvPr/>
        </p:nvSpPr>
        <p:spPr>
          <a:xfrm>
            <a:off x="10033671" y="266021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402A65B6-6580-D34F-8A7A-BCD4397454D4}"/>
              </a:ext>
            </a:extLst>
          </p:cNvPr>
          <p:cNvSpPr/>
          <p:nvPr/>
        </p:nvSpPr>
        <p:spPr>
          <a:xfrm>
            <a:off x="7444026" y="236329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2B6F1789-D73B-2C49-BA8E-D54C47B2CBE1}"/>
              </a:ext>
            </a:extLst>
          </p:cNvPr>
          <p:cNvSpPr/>
          <p:nvPr/>
        </p:nvSpPr>
        <p:spPr>
          <a:xfrm>
            <a:off x="7728461" y="236329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2845E2EC-CED6-464D-A9FA-86B6A54C04F7}"/>
              </a:ext>
            </a:extLst>
          </p:cNvPr>
          <p:cNvSpPr/>
          <p:nvPr/>
        </p:nvSpPr>
        <p:spPr>
          <a:xfrm>
            <a:off x="8012896" y="2367234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0710BE2B-5811-2248-9EC3-B8345777E0D6}"/>
              </a:ext>
            </a:extLst>
          </p:cNvPr>
          <p:cNvSpPr/>
          <p:nvPr/>
        </p:nvSpPr>
        <p:spPr>
          <a:xfrm>
            <a:off x="8312196" y="2359352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95BED53D-C465-2E41-9B04-D6E3E3B84716}"/>
              </a:ext>
            </a:extLst>
          </p:cNvPr>
          <p:cNvSpPr/>
          <p:nvPr/>
        </p:nvSpPr>
        <p:spPr>
          <a:xfrm>
            <a:off x="8596631" y="2359352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E3E3F5FF-9192-1647-8956-C5DE9A759FBF}"/>
              </a:ext>
            </a:extLst>
          </p:cNvPr>
          <p:cNvSpPr/>
          <p:nvPr/>
        </p:nvSpPr>
        <p:spPr>
          <a:xfrm>
            <a:off x="8881066" y="2363293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79E60108-02D8-274E-8512-7BE9915698B2}"/>
              </a:ext>
            </a:extLst>
          </p:cNvPr>
          <p:cNvSpPr/>
          <p:nvPr/>
        </p:nvSpPr>
        <p:spPr>
          <a:xfrm>
            <a:off x="9180366" y="2369861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C12B2DA5-9304-464D-8C4D-8E6944323DAD}"/>
              </a:ext>
            </a:extLst>
          </p:cNvPr>
          <p:cNvSpPr/>
          <p:nvPr/>
        </p:nvSpPr>
        <p:spPr>
          <a:xfrm>
            <a:off x="9464801" y="2369861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5E8A5F2-FED5-DE42-8708-808A813E482F}"/>
              </a:ext>
            </a:extLst>
          </p:cNvPr>
          <p:cNvSpPr/>
          <p:nvPr/>
        </p:nvSpPr>
        <p:spPr>
          <a:xfrm>
            <a:off x="9749236" y="237380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27968728-D6F8-CD46-9C09-23689F273614}"/>
              </a:ext>
            </a:extLst>
          </p:cNvPr>
          <p:cNvSpPr/>
          <p:nvPr/>
        </p:nvSpPr>
        <p:spPr>
          <a:xfrm>
            <a:off x="10033671" y="2380372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CFD236E9-ACF8-524E-B3B5-7B49B8A3E027}"/>
              </a:ext>
            </a:extLst>
          </p:cNvPr>
          <p:cNvSpPr/>
          <p:nvPr/>
        </p:nvSpPr>
        <p:spPr>
          <a:xfrm>
            <a:off x="7444026" y="209396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89F2E8C9-1C10-DF49-A383-F1436368CE3C}"/>
              </a:ext>
            </a:extLst>
          </p:cNvPr>
          <p:cNvSpPr/>
          <p:nvPr/>
        </p:nvSpPr>
        <p:spPr>
          <a:xfrm>
            <a:off x="7728461" y="209396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72034EBC-3167-874B-8065-EBB2518CCC22}"/>
              </a:ext>
            </a:extLst>
          </p:cNvPr>
          <p:cNvSpPr/>
          <p:nvPr/>
        </p:nvSpPr>
        <p:spPr>
          <a:xfrm>
            <a:off x="8012896" y="2097907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176D2D7E-4833-884C-BCB0-E6DBC600E22E}"/>
              </a:ext>
            </a:extLst>
          </p:cNvPr>
          <p:cNvSpPr/>
          <p:nvPr/>
        </p:nvSpPr>
        <p:spPr>
          <a:xfrm>
            <a:off x="8312196" y="2090025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04652803-7442-404A-BE1C-FF75FE88BB6B}"/>
              </a:ext>
            </a:extLst>
          </p:cNvPr>
          <p:cNvSpPr/>
          <p:nvPr/>
        </p:nvSpPr>
        <p:spPr>
          <a:xfrm>
            <a:off x="8596631" y="2090025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8D65B581-5506-A844-AB19-00D8ADFD642A}"/>
              </a:ext>
            </a:extLst>
          </p:cNvPr>
          <p:cNvSpPr/>
          <p:nvPr/>
        </p:nvSpPr>
        <p:spPr>
          <a:xfrm>
            <a:off x="8881066" y="209396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50BC0BB9-5A59-E644-9A7F-0602CE55CA1C}"/>
              </a:ext>
            </a:extLst>
          </p:cNvPr>
          <p:cNvSpPr/>
          <p:nvPr/>
        </p:nvSpPr>
        <p:spPr>
          <a:xfrm>
            <a:off x="9180366" y="2100534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DCCB67C4-D951-F247-8A9A-5FA308A99B73}"/>
              </a:ext>
            </a:extLst>
          </p:cNvPr>
          <p:cNvSpPr/>
          <p:nvPr/>
        </p:nvSpPr>
        <p:spPr>
          <a:xfrm>
            <a:off x="9464801" y="2100534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9FB73C40-321E-3F48-B828-806DA4A40712}"/>
              </a:ext>
            </a:extLst>
          </p:cNvPr>
          <p:cNvSpPr/>
          <p:nvPr/>
        </p:nvSpPr>
        <p:spPr>
          <a:xfrm>
            <a:off x="9749236" y="2104475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7E519486-79FE-FA46-8DAB-C11160789FD4}"/>
              </a:ext>
            </a:extLst>
          </p:cNvPr>
          <p:cNvSpPr/>
          <p:nvPr/>
        </p:nvSpPr>
        <p:spPr>
          <a:xfrm>
            <a:off x="10033671" y="211104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4B526005-CC5C-BE4D-8AF9-10677B8D263A}"/>
              </a:ext>
            </a:extLst>
          </p:cNvPr>
          <p:cNvSpPr/>
          <p:nvPr/>
        </p:nvSpPr>
        <p:spPr>
          <a:xfrm>
            <a:off x="7444026" y="183777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818EDD56-88FE-E74B-ACFE-2388BA2B7090}"/>
              </a:ext>
            </a:extLst>
          </p:cNvPr>
          <p:cNvSpPr/>
          <p:nvPr/>
        </p:nvSpPr>
        <p:spPr>
          <a:xfrm>
            <a:off x="7728461" y="183777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CDE32D72-5552-4241-93B5-3D0A18E7426F}"/>
              </a:ext>
            </a:extLst>
          </p:cNvPr>
          <p:cNvSpPr/>
          <p:nvPr/>
        </p:nvSpPr>
        <p:spPr>
          <a:xfrm>
            <a:off x="8012896" y="184171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7AD79077-1E25-5343-B082-EEDC8F30E274}"/>
              </a:ext>
            </a:extLst>
          </p:cNvPr>
          <p:cNvSpPr/>
          <p:nvPr/>
        </p:nvSpPr>
        <p:spPr>
          <a:xfrm>
            <a:off x="8312196" y="1833834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E0FA176-1BDC-7448-96CC-20F9C29A6243}"/>
              </a:ext>
            </a:extLst>
          </p:cNvPr>
          <p:cNvSpPr/>
          <p:nvPr/>
        </p:nvSpPr>
        <p:spPr>
          <a:xfrm>
            <a:off x="8596631" y="1833834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36199DA-1ED0-B24F-8625-8C2CF3461362}"/>
              </a:ext>
            </a:extLst>
          </p:cNvPr>
          <p:cNvSpPr/>
          <p:nvPr/>
        </p:nvSpPr>
        <p:spPr>
          <a:xfrm>
            <a:off x="8881066" y="1837775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68823FF6-A8A8-6B42-BA1C-09A77FF4526C}"/>
              </a:ext>
            </a:extLst>
          </p:cNvPr>
          <p:cNvSpPr/>
          <p:nvPr/>
        </p:nvSpPr>
        <p:spPr>
          <a:xfrm>
            <a:off x="9180366" y="1844343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39F27527-F678-8A45-BDBB-582642ADBC7A}"/>
              </a:ext>
            </a:extLst>
          </p:cNvPr>
          <p:cNvSpPr/>
          <p:nvPr/>
        </p:nvSpPr>
        <p:spPr>
          <a:xfrm>
            <a:off x="9464801" y="1844343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D8C82D6E-6C59-7E4D-B1D4-773BD1667055}"/>
              </a:ext>
            </a:extLst>
          </p:cNvPr>
          <p:cNvSpPr/>
          <p:nvPr/>
        </p:nvSpPr>
        <p:spPr>
          <a:xfrm>
            <a:off x="9749236" y="184828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2DFECF5-E28F-6847-B913-73233A1C87D3}"/>
              </a:ext>
            </a:extLst>
          </p:cNvPr>
          <p:cNvSpPr/>
          <p:nvPr/>
        </p:nvSpPr>
        <p:spPr>
          <a:xfrm>
            <a:off x="10033671" y="185485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99418D33-989B-E948-BA00-30C9E0951F2D}"/>
              </a:ext>
            </a:extLst>
          </p:cNvPr>
          <p:cNvSpPr/>
          <p:nvPr/>
        </p:nvSpPr>
        <p:spPr>
          <a:xfrm>
            <a:off x="7444026" y="15684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EC3C630A-3DBD-4349-B404-02E2B4B3ABAE}"/>
              </a:ext>
            </a:extLst>
          </p:cNvPr>
          <p:cNvSpPr/>
          <p:nvPr/>
        </p:nvSpPr>
        <p:spPr>
          <a:xfrm>
            <a:off x="7728461" y="15684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9225E07-8BC2-2844-9CD2-52855F17BD30}"/>
              </a:ext>
            </a:extLst>
          </p:cNvPr>
          <p:cNvSpPr/>
          <p:nvPr/>
        </p:nvSpPr>
        <p:spPr>
          <a:xfrm>
            <a:off x="8012896" y="1572389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7E689CF3-445C-DB4D-9FF0-BB020B908E3B}"/>
              </a:ext>
            </a:extLst>
          </p:cNvPr>
          <p:cNvSpPr/>
          <p:nvPr/>
        </p:nvSpPr>
        <p:spPr>
          <a:xfrm>
            <a:off x="8312196" y="1564507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23D490B7-677F-784E-8B96-A02183459B9E}"/>
              </a:ext>
            </a:extLst>
          </p:cNvPr>
          <p:cNvSpPr/>
          <p:nvPr/>
        </p:nvSpPr>
        <p:spPr>
          <a:xfrm>
            <a:off x="8596631" y="1564507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64522D87-6D1A-A047-B73E-2E1605DF3B47}"/>
              </a:ext>
            </a:extLst>
          </p:cNvPr>
          <p:cNvSpPr/>
          <p:nvPr/>
        </p:nvSpPr>
        <p:spPr>
          <a:xfrm>
            <a:off x="8881066" y="1568448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42EA5E9B-E434-1243-B9EE-514715244398}"/>
              </a:ext>
            </a:extLst>
          </p:cNvPr>
          <p:cNvSpPr/>
          <p:nvPr/>
        </p:nvSpPr>
        <p:spPr>
          <a:xfrm>
            <a:off x="9180366" y="1575016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402451C3-0796-6742-A07E-D1CE6E7005FC}"/>
              </a:ext>
            </a:extLst>
          </p:cNvPr>
          <p:cNvSpPr/>
          <p:nvPr/>
        </p:nvSpPr>
        <p:spPr>
          <a:xfrm>
            <a:off x="9464801" y="157501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82850BAF-5B79-BC49-B9A0-FF51EB9B7573}"/>
              </a:ext>
            </a:extLst>
          </p:cNvPr>
          <p:cNvSpPr/>
          <p:nvPr/>
        </p:nvSpPr>
        <p:spPr>
          <a:xfrm>
            <a:off x="9749236" y="157895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1595470-BD0E-DD45-9303-7320CA412C1A}"/>
              </a:ext>
            </a:extLst>
          </p:cNvPr>
          <p:cNvSpPr/>
          <p:nvPr/>
        </p:nvSpPr>
        <p:spPr>
          <a:xfrm>
            <a:off x="10033671" y="158552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FA6DF94E-093F-E14E-9772-8F3DA3A4B2EC}"/>
              </a:ext>
            </a:extLst>
          </p:cNvPr>
          <p:cNvSpPr/>
          <p:nvPr/>
        </p:nvSpPr>
        <p:spPr>
          <a:xfrm>
            <a:off x="7444026" y="129386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B126B4A4-616B-7C4B-8DB1-D7520FC79AA6}"/>
              </a:ext>
            </a:extLst>
          </p:cNvPr>
          <p:cNvSpPr/>
          <p:nvPr/>
        </p:nvSpPr>
        <p:spPr>
          <a:xfrm>
            <a:off x="7728461" y="129386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B4F8068E-556E-6E4E-8E55-1F0764801732}"/>
              </a:ext>
            </a:extLst>
          </p:cNvPr>
          <p:cNvSpPr/>
          <p:nvPr/>
        </p:nvSpPr>
        <p:spPr>
          <a:xfrm>
            <a:off x="8012896" y="129780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FF232A33-16AF-E34A-80EF-E90343C3E161}"/>
              </a:ext>
            </a:extLst>
          </p:cNvPr>
          <p:cNvSpPr/>
          <p:nvPr/>
        </p:nvSpPr>
        <p:spPr>
          <a:xfrm>
            <a:off x="8312196" y="128992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6F62B243-9B5C-7243-A49D-77BA1A779676}"/>
              </a:ext>
            </a:extLst>
          </p:cNvPr>
          <p:cNvSpPr/>
          <p:nvPr/>
        </p:nvSpPr>
        <p:spPr>
          <a:xfrm>
            <a:off x="8596631" y="1289925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3610BB57-62B0-FB49-B9F0-B24F7417BBF3}"/>
              </a:ext>
            </a:extLst>
          </p:cNvPr>
          <p:cNvSpPr/>
          <p:nvPr/>
        </p:nvSpPr>
        <p:spPr>
          <a:xfrm>
            <a:off x="8881066" y="1293866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D79FCF45-C4E7-0547-B946-36DA4E2AA56D}"/>
              </a:ext>
            </a:extLst>
          </p:cNvPr>
          <p:cNvSpPr/>
          <p:nvPr/>
        </p:nvSpPr>
        <p:spPr>
          <a:xfrm>
            <a:off x="9180366" y="1300434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61CF34D2-7DDF-8044-AC15-C0C03AD33BD4}"/>
              </a:ext>
            </a:extLst>
          </p:cNvPr>
          <p:cNvSpPr/>
          <p:nvPr/>
        </p:nvSpPr>
        <p:spPr>
          <a:xfrm>
            <a:off x="9464801" y="1300434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B0ACE35A-C946-3842-8B35-C0DA4C2368DA}"/>
              </a:ext>
            </a:extLst>
          </p:cNvPr>
          <p:cNvSpPr/>
          <p:nvPr/>
        </p:nvSpPr>
        <p:spPr>
          <a:xfrm>
            <a:off x="9749236" y="130437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2A81EE80-7E28-3140-9288-35BA5BBD4076}"/>
              </a:ext>
            </a:extLst>
          </p:cNvPr>
          <p:cNvSpPr/>
          <p:nvPr/>
        </p:nvSpPr>
        <p:spPr>
          <a:xfrm>
            <a:off x="10033671" y="1310945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37A5F0BA-4EE2-1C4F-98FE-45A8EE416BE5}"/>
              </a:ext>
            </a:extLst>
          </p:cNvPr>
          <p:cNvSpPr/>
          <p:nvPr/>
        </p:nvSpPr>
        <p:spPr>
          <a:xfrm>
            <a:off x="7444026" y="102453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C01C837B-DE06-A542-9103-838E6ADEFEED}"/>
              </a:ext>
            </a:extLst>
          </p:cNvPr>
          <p:cNvSpPr/>
          <p:nvPr/>
        </p:nvSpPr>
        <p:spPr>
          <a:xfrm>
            <a:off x="7728461" y="102453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A724746-7176-8540-89AD-0CD613B76744}"/>
              </a:ext>
            </a:extLst>
          </p:cNvPr>
          <p:cNvSpPr/>
          <p:nvPr/>
        </p:nvSpPr>
        <p:spPr>
          <a:xfrm>
            <a:off x="8012896" y="1028480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A5375B1A-BCAF-294A-9689-C67DECA03570}"/>
              </a:ext>
            </a:extLst>
          </p:cNvPr>
          <p:cNvSpPr/>
          <p:nvPr/>
        </p:nvSpPr>
        <p:spPr>
          <a:xfrm>
            <a:off x="8312196" y="102059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ED8894FF-38E4-904C-93CA-A94CA79A78B1}"/>
              </a:ext>
            </a:extLst>
          </p:cNvPr>
          <p:cNvSpPr/>
          <p:nvPr/>
        </p:nvSpPr>
        <p:spPr>
          <a:xfrm>
            <a:off x="8596631" y="1020598"/>
            <a:ext cx="189186" cy="1786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55D442BB-D970-DE48-AF6E-6414288CC0DE}"/>
              </a:ext>
            </a:extLst>
          </p:cNvPr>
          <p:cNvSpPr/>
          <p:nvPr/>
        </p:nvSpPr>
        <p:spPr>
          <a:xfrm>
            <a:off x="8881066" y="1024539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53622CA7-74AB-CD47-91E4-F5DB3608035F}"/>
              </a:ext>
            </a:extLst>
          </p:cNvPr>
          <p:cNvSpPr/>
          <p:nvPr/>
        </p:nvSpPr>
        <p:spPr>
          <a:xfrm>
            <a:off x="9180366" y="1031107"/>
            <a:ext cx="189186" cy="1786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B60EF06E-8B9B-614C-B16F-9535A472025C}"/>
              </a:ext>
            </a:extLst>
          </p:cNvPr>
          <p:cNvSpPr/>
          <p:nvPr/>
        </p:nvSpPr>
        <p:spPr>
          <a:xfrm>
            <a:off x="9464801" y="1031107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E0FB7161-D5A8-2D48-A784-E2DCFF7944B6}"/>
              </a:ext>
            </a:extLst>
          </p:cNvPr>
          <p:cNvSpPr/>
          <p:nvPr/>
        </p:nvSpPr>
        <p:spPr>
          <a:xfrm>
            <a:off x="9749236" y="103504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63DD7A65-72A7-4743-93AF-D1BEF7802F5B}"/>
              </a:ext>
            </a:extLst>
          </p:cNvPr>
          <p:cNvSpPr/>
          <p:nvPr/>
        </p:nvSpPr>
        <p:spPr>
          <a:xfrm>
            <a:off x="10033671" y="1041618"/>
            <a:ext cx="189186" cy="178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367FDB78-CE7E-C642-B88B-6D4CB1F95434}"/>
              </a:ext>
            </a:extLst>
          </p:cNvPr>
          <p:cNvCxnSpPr>
            <a:cxnSpLocks/>
          </p:cNvCxnSpPr>
          <p:nvPr/>
        </p:nvCxnSpPr>
        <p:spPr>
          <a:xfrm flipV="1">
            <a:off x="8546128" y="3394457"/>
            <a:ext cx="583735" cy="9932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7" name="Table 416">
            <a:extLst>
              <a:ext uri="{FF2B5EF4-FFF2-40B4-BE49-F238E27FC236}">
                <a16:creationId xmlns:a16="http://schemas.microsoft.com/office/drawing/2014/main" id="{76D26EE6-7984-624B-8E1E-63846C18DACF}"/>
              </a:ext>
            </a:extLst>
          </p:cNvPr>
          <p:cNvGraphicFramePr>
            <a:graphicFrameLocks noGrp="1"/>
          </p:cNvGraphicFramePr>
          <p:nvPr/>
        </p:nvGraphicFramePr>
        <p:xfrm>
          <a:off x="5881739" y="950538"/>
          <a:ext cx="1114950" cy="33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APCP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CAPE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CIN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MSLP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PWAT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Q2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T2M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0-500 Shear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0-850 Shear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U10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V10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457">
                <a:tc>
                  <a:txBody>
                    <a:bodyPr/>
                    <a:lstStyle/>
                    <a:p>
                      <a:r>
                        <a:rPr lang="en-US" sz="1100" dirty="0"/>
                        <a:t>UV10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18" name="Right Brace 417">
            <a:extLst>
              <a:ext uri="{FF2B5EF4-FFF2-40B4-BE49-F238E27FC236}">
                <a16:creationId xmlns:a16="http://schemas.microsoft.com/office/drawing/2014/main" id="{57025F90-4129-4145-978F-81A12AEA7AE2}"/>
              </a:ext>
            </a:extLst>
          </p:cNvPr>
          <p:cNvSpPr/>
          <p:nvPr/>
        </p:nvSpPr>
        <p:spPr>
          <a:xfrm rot="17927915">
            <a:off x="10536656" y="367132"/>
            <a:ext cx="501307" cy="1092494"/>
          </a:xfrm>
          <a:prstGeom prst="rightBrace">
            <a:avLst>
              <a:gd name="adj1" fmla="val 21214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9F99F185-76D4-4241-B563-BC3268CA2408}"/>
              </a:ext>
            </a:extLst>
          </p:cNvPr>
          <p:cNvSpPr txBox="1"/>
          <p:nvPr/>
        </p:nvSpPr>
        <p:spPr>
          <a:xfrm rot="1619506">
            <a:off x="11150312" y="821251"/>
            <a:ext cx="109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Days of Training</a:t>
            </a:r>
          </a:p>
        </p:txBody>
      </p:sp>
      <p:sp>
        <p:nvSpPr>
          <p:cNvPr id="420" name="Down Arrow 419">
            <a:extLst>
              <a:ext uri="{FF2B5EF4-FFF2-40B4-BE49-F238E27FC236}">
                <a16:creationId xmlns:a16="http://schemas.microsoft.com/office/drawing/2014/main" id="{1E25899E-6087-6048-9822-7BD2460D56D4}"/>
              </a:ext>
            </a:extLst>
          </p:cNvPr>
          <p:cNvSpPr/>
          <p:nvPr/>
        </p:nvSpPr>
        <p:spPr>
          <a:xfrm>
            <a:off x="10010791" y="4400851"/>
            <a:ext cx="832229" cy="1140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76B77F24-4FDF-0541-AD9C-52F9F7F2F039}"/>
              </a:ext>
            </a:extLst>
          </p:cNvPr>
          <p:cNvSpPr txBox="1"/>
          <p:nvPr/>
        </p:nvSpPr>
        <p:spPr>
          <a:xfrm>
            <a:off x="9698733" y="5810520"/>
            <a:ext cx="1341791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MODEL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F4B4CB7F-2A40-8141-A46A-65383EB56DEA}"/>
              </a:ext>
            </a:extLst>
          </p:cNvPr>
          <p:cNvSpPr txBox="1"/>
          <p:nvPr/>
        </p:nvSpPr>
        <p:spPr>
          <a:xfrm>
            <a:off x="6114240" y="5903030"/>
            <a:ext cx="243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 model output</a:t>
            </a:r>
          </a:p>
        </p:txBody>
      </p:sp>
      <p:sp>
        <p:nvSpPr>
          <p:cNvPr id="423" name="Right Arrow 422">
            <a:extLst>
              <a:ext uri="{FF2B5EF4-FFF2-40B4-BE49-F238E27FC236}">
                <a16:creationId xmlns:a16="http://schemas.microsoft.com/office/drawing/2014/main" id="{3F3E171A-28CF-174A-94BF-6F4534DFECD9}"/>
              </a:ext>
            </a:extLst>
          </p:cNvPr>
          <p:cNvSpPr/>
          <p:nvPr/>
        </p:nvSpPr>
        <p:spPr>
          <a:xfrm>
            <a:off x="8650255" y="6003043"/>
            <a:ext cx="868170" cy="20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ight Arrow 423">
            <a:extLst>
              <a:ext uri="{FF2B5EF4-FFF2-40B4-BE49-F238E27FC236}">
                <a16:creationId xmlns:a16="http://schemas.microsoft.com/office/drawing/2014/main" id="{91347B3C-F941-2E4E-8894-CFB99C40F5E1}"/>
              </a:ext>
            </a:extLst>
          </p:cNvPr>
          <p:cNvSpPr/>
          <p:nvPr/>
        </p:nvSpPr>
        <p:spPr>
          <a:xfrm>
            <a:off x="11188668" y="5974468"/>
            <a:ext cx="868170" cy="20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BC4A3A2-289C-004E-BC9A-681FC3F4F171}"/>
              </a:ext>
            </a:extLst>
          </p:cNvPr>
          <p:cNvSpPr txBox="1"/>
          <p:nvPr/>
        </p:nvSpPr>
        <p:spPr>
          <a:xfrm>
            <a:off x="7581999" y="4387683"/>
            <a:ext cx="2116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TOR, WIND, or HAIL gridded local storm report (LSR)</a:t>
            </a:r>
          </a:p>
          <a:p>
            <a:endParaRPr lang="en-US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8BCDF9FE-CB2F-E04D-875D-2D1EA2B217C3}"/>
              </a:ext>
            </a:extLst>
          </p:cNvPr>
          <p:cNvSpPr txBox="1"/>
          <p:nvPr/>
        </p:nvSpPr>
        <p:spPr>
          <a:xfrm rot="1619506">
            <a:off x="10976738" y="2066618"/>
            <a:ext cx="109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</a:t>
            </a:r>
          </a:p>
        </p:txBody>
      </p:sp>
      <p:sp>
        <p:nvSpPr>
          <p:cNvPr id="427" name="Title 24">
            <a:extLst>
              <a:ext uri="{FF2B5EF4-FFF2-40B4-BE49-F238E27FC236}">
                <a16:creationId xmlns:a16="http://schemas.microsoft.com/office/drawing/2014/main" id="{24CB07B3-226E-D94C-9D75-93105863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91" y="-199866"/>
            <a:ext cx="10515600" cy="1325563"/>
          </a:xfrm>
        </p:spPr>
        <p:txBody>
          <a:bodyPr/>
          <a:lstStyle/>
          <a:p>
            <a:r>
              <a:rPr lang="en-US" dirty="0"/>
              <a:t>Training Procedure</a:t>
            </a: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8BC35B73-682F-7746-A055-1A23FC4DBFDC}"/>
              </a:ext>
            </a:extLst>
          </p:cNvPr>
          <p:cNvSpPr/>
          <p:nvPr/>
        </p:nvSpPr>
        <p:spPr>
          <a:xfrm>
            <a:off x="7586568" y="346234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ym typeface="Wingdings" pitchFamily="2" charset="2"/>
              </a:rPr>
              <a:t>April 2003 – April 2012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2CE27269-17D5-5B47-AE1E-57F68DA363CD}"/>
              </a:ext>
            </a:extLst>
          </p:cNvPr>
          <p:cNvSpPr txBox="1"/>
          <p:nvPr/>
        </p:nvSpPr>
        <p:spPr>
          <a:xfrm>
            <a:off x="331420" y="1550492"/>
            <a:ext cx="1066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FV3-GEFS/R gridded dataset</a:t>
            </a:r>
          </a:p>
        </p:txBody>
      </p:sp>
    </p:spTree>
    <p:extLst>
      <p:ext uri="{BB962C8B-B14F-4D97-AF65-F5344CB8AC3E}">
        <p14:creationId xmlns:p14="http://schemas.microsoft.com/office/powerpoint/2010/main" val="334484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06F7-EECC-DC47-8983-78503B5E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85175-91D0-FB4A-92BA-BC60DDC3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0460" y="3897096"/>
            <a:ext cx="3814153" cy="2960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FFB957-BC70-AE49-BCEE-BA5F3B36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0460" y="893989"/>
            <a:ext cx="3814153" cy="296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FA261-66D7-9A46-B050-6A2BA4A9B3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74675" y="3897096"/>
            <a:ext cx="3814153" cy="2960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E3AD7-5B7F-894C-BD58-711DCFEC6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78786" y="893989"/>
            <a:ext cx="3814153" cy="2960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D804F-169C-5547-A165-564FB578E4C0}"/>
              </a:ext>
            </a:extLst>
          </p:cNvPr>
          <p:cNvSpPr txBox="1"/>
          <p:nvPr/>
        </p:nvSpPr>
        <p:spPr>
          <a:xfrm>
            <a:off x="5046913" y="2035911"/>
            <a:ext cx="1709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1 hail, 15%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92B65-B476-2942-AAEA-BD73609D140D}"/>
              </a:ext>
            </a:extLst>
          </p:cNvPr>
          <p:cNvSpPr txBox="1"/>
          <p:nvPr/>
        </p:nvSpPr>
        <p:spPr>
          <a:xfrm>
            <a:off x="5046913" y="4777383"/>
            <a:ext cx="1625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3,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severe, 15%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E827E0-31E9-D543-B43D-DB9C9D201C78}"/>
              </a:ext>
            </a:extLst>
          </p:cNvPr>
          <p:cNvSpPr txBox="1">
            <a:spLocks/>
          </p:cNvSpPr>
          <p:nvPr/>
        </p:nvSpPr>
        <p:spPr>
          <a:xfrm>
            <a:off x="311941" y="446995"/>
            <a:ext cx="1178917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CSU-MLP forecast probabilities are issued at similar frequency to SPC on day 1; much more frequently on day 3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ECF93-DEAF-3E41-AF6F-1A09BBF31F05}"/>
              </a:ext>
            </a:extLst>
          </p:cNvPr>
          <p:cNvSpPr txBox="1"/>
          <p:nvPr/>
        </p:nvSpPr>
        <p:spPr>
          <a:xfrm>
            <a:off x="969483" y="3080857"/>
            <a:ext cx="6591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SPC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E5C22B-3043-774E-A93D-89A9AF6C624F}"/>
              </a:ext>
            </a:extLst>
          </p:cNvPr>
          <p:cNvSpPr txBox="1"/>
          <p:nvPr/>
        </p:nvSpPr>
        <p:spPr>
          <a:xfrm>
            <a:off x="7139989" y="3034651"/>
            <a:ext cx="122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CSU-MLP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E89D01-A7B8-9F4F-A8F9-1927275D582C}"/>
              </a:ext>
            </a:extLst>
          </p:cNvPr>
          <p:cNvSpPr txBox="1"/>
          <p:nvPr/>
        </p:nvSpPr>
        <p:spPr>
          <a:xfrm>
            <a:off x="7139989" y="6107835"/>
            <a:ext cx="122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CSU-MLP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4F1BE2-A20C-0A47-85E8-07B12E6C20AE}"/>
              </a:ext>
            </a:extLst>
          </p:cNvPr>
          <p:cNvSpPr txBox="1"/>
          <p:nvPr/>
        </p:nvSpPr>
        <p:spPr>
          <a:xfrm>
            <a:off x="969482" y="6093839"/>
            <a:ext cx="6591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SPC</a:t>
            </a:r>
          </a:p>
        </p:txBody>
      </p:sp>
    </p:spTree>
    <p:extLst>
      <p:ext uri="{BB962C8B-B14F-4D97-AF65-F5344CB8AC3E}">
        <p14:creationId xmlns:p14="http://schemas.microsoft.com/office/powerpoint/2010/main" val="9277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C153D-1136-BF43-B22E-44DA9ED9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5096" y="724314"/>
            <a:ext cx="5820904" cy="4164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D15EA2-2205-9E47-AB56-73FC7711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9371" y="735950"/>
            <a:ext cx="5591901" cy="41410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CDBBB8-C5F4-B244-AB1A-55D94FECD2F2}"/>
              </a:ext>
            </a:extLst>
          </p:cNvPr>
          <p:cNvSpPr txBox="1">
            <a:spLocks/>
          </p:cNvSpPr>
          <p:nvPr/>
        </p:nvSpPr>
        <p:spPr>
          <a:xfrm>
            <a:off x="538542" y="264317"/>
            <a:ext cx="10852612" cy="631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Brier skill score and ROC area, by day and hazard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3C020-E3A6-7E49-86FE-D65A53863313}"/>
              </a:ext>
            </a:extLst>
          </p:cNvPr>
          <p:cNvSpPr txBox="1"/>
          <p:nvPr/>
        </p:nvSpPr>
        <p:spPr>
          <a:xfrm>
            <a:off x="350728" y="5226784"/>
            <a:ext cx="11490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Tough to beat SPC’s expertise on day 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: they show higher BSS for all hazards, though ROC area is more comparable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Both SPC and CSU-MLP were most skillful for wind, least for hail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CSU-MLP was more skillful for day 2 wind and day 3; high ROC areas suggest potential for further improvement with better calibration 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65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1847</Words>
  <Application>Microsoft Macintosh PowerPoint</Application>
  <PresentationFormat>Widescreen</PresentationFormat>
  <Paragraphs>210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inherit</vt:lpstr>
      <vt:lpstr>Trebuchet MS</vt:lpstr>
      <vt:lpstr>Office Theme</vt:lpstr>
      <vt:lpstr>Probabilistic Predictions of Severe Weather with Machine Learning</vt:lpstr>
      <vt:lpstr>Introduction</vt:lpstr>
      <vt:lpstr>Introduction</vt:lpstr>
      <vt:lpstr>Medium-range Products</vt:lpstr>
      <vt:lpstr>PowerPoint Presentation</vt:lpstr>
      <vt:lpstr>RF Model Setup</vt:lpstr>
      <vt:lpstr>Training Procedure</vt:lpstr>
      <vt:lpstr>PowerPoint Presentation</vt:lpstr>
      <vt:lpstr>PowerPoint Presentation</vt:lpstr>
      <vt:lpstr>These forecasts were demonstrated and evaluated during the Hazardous Weather Testbed Spring Forecasting Experiment</vt:lpstr>
      <vt:lpstr>Subjective evaluations by participants (1-10 scale)</vt:lpstr>
      <vt:lpstr>Brier skill score comparison: day 2 wind</vt:lpstr>
      <vt:lpstr>Brier skill score comparison: day 3 severe</vt:lpstr>
      <vt:lpstr>Example Forecasts</vt:lpstr>
      <vt:lpstr>PowerPoint Presentation</vt:lpstr>
      <vt:lpstr>Forecast Skill</vt:lpstr>
      <vt:lpstr>Still Learning…</vt:lpstr>
      <vt:lpstr>Still Learning…</vt:lpstr>
      <vt:lpstr>CAE Area Examples</vt:lpstr>
      <vt:lpstr>CAE Area Examples</vt:lpstr>
      <vt:lpstr>CAE Area Examples</vt:lpstr>
      <vt:lpstr>Summary and Next Steps</vt:lpstr>
      <vt:lpstr>Summary and Next Steps</vt:lpstr>
      <vt:lpstr>Summary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Predictions of Severe Weather with Machine Learning</dc:title>
  <dc:creator>Hill,Aaron</dc:creator>
  <cp:lastModifiedBy>Hill,Aaron</cp:lastModifiedBy>
  <cp:revision>12</cp:revision>
  <dcterms:created xsi:type="dcterms:W3CDTF">2022-03-25T19:22:17Z</dcterms:created>
  <dcterms:modified xsi:type="dcterms:W3CDTF">2022-03-29T17:14:49Z</dcterms:modified>
</cp:coreProperties>
</file>